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355" r:id="rId3"/>
    <p:sldId id="356" r:id="rId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32621-19E1-406D-964F-516A9B00632E}" type="datetimeFigureOut">
              <a:rPr lang="pt-PT" smtClean="0"/>
              <a:t>10/11/2020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6A49B-E664-416A-8607-C39FBC0A7638}" type="slidenum">
              <a:rPr lang="pt-PT" smtClean="0"/>
              <a:t>‹nº›</a:t>
            </a:fld>
            <a:endParaRPr lang="pt-PT"/>
          </a:p>
        </p:txBody>
      </p:sp>
    </p:spTree>
    <p:extLst>
      <p:ext uri="{BB962C8B-B14F-4D97-AF65-F5344CB8AC3E}">
        <p14:creationId xmlns:p14="http://schemas.microsoft.com/office/powerpoint/2010/main" val="138112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400" dirty="0"/>
              <a:t>These types of projects are eligible for funding under this Call</a:t>
            </a:r>
          </a:p>
          <a:p>
            <a:r>
              <a:rPr lang="en-US" sz="1400" dirty="0"/>
              <a:t>It can include support to on board training of seafarers, required to perform tasks under the standards of the International Convention on Standards of Training, </a:t>
            </a:r>
          </a:p>
          <a:p>
            <a:endParaRPr lang="en-US" sz="1400" dirty="0"/>
          </a:p>
          <a:p>
            <a:r>
              <a:rPr lang="en-US" sz="1400" dirty="0"/>
              <a:t>Certification and Watchkeeping for Seafarers (STCW Convention). </a:t>
            </a:r>
            <a:r>
              <a:rPr lang="en-US" sz="1400" dirty="0" err="1"/>
              <a:t>Programmes</a:t>
            </a:r>
            <a:r>
              <a:rPr lang="en-US" sz="1400" dirty="0"/>
              <a:t> for education and training can be designed in the context of existing/ongoing research projects between Portuguese and Iceland, Liechtenstein and Norway entities, to maximize cooperation between these entities. </a:t>
            </a:r>
          </a:p>
          <a:p>
            <a:endParaRPr lang="en-US" sz="1400" dirty="0"/>
          </a:p>
          <a:p>
            <a:r>
              <a:rPr lang="en-US" sz="1400" dirty="0"/>
              <a:t>Exchange programs to be supported can be under master or PhD </a:t>
            </a:r>
            <a:r>
              <a:rPr lang="en-US" sz="1400" dirty="0" err="1"/>
              <a:t>pogrammes</a:t>
            </a:r>
            <a:r>
              <a:rPr lang="en-US" sz="1400" dirty="0"/>
              <a:t> already in place. </a:t>
            </a:r>
          </a:p>
          <a:p>
            <a:endParaRPr lang="en-US" sz="1400" dirty="0"/>
          </a:p>
          <a:p>
            <a:r>
              <a:rPr lang="en-US" sz="1400" dirty="0"/>
              <a:t>Scholarships can be included into projects related to other activities (1-6 in the list above), or as an isolated activity (7) that are included in the same application or that are already running at the promoter or their partners. The scholarships need to be awarded by the promoter or the partner of the EEA Grant project according a transparent regulation and open policy access, that could be the one already in place in the entity (promoter or partner) which provides the scholarship</a:t>
            </a:r>
          </a:p>
          <a:p>
            <a:endParaRPr lang="en-US" sz="1400" dirty="0"/>
          </a:p>
          <a:p>
            <a:endParaRPr lang="en-US" sz="1400" dirty="0"/>
          </a:p>
          <a:p>
            <a:r>
              <a:rPr lang="en-US" sz="1400" dirty="0"/>
              <a:t>It is also expected companies in the sector of blue economy with the objective to promote employability and upgrade skills of employees to be involved. As well, we welcome, those that could provide platforms for digital learning and also for on board training of seafarers, required to perform tasks under the standards of the International Convention on Standards of Training, Certification and Watchkeeping for Seafarers (STCW Convention).</a:t>
            </a:r>
            <a:endParaRPr lang="pt-PT" sz="1400" dirty="0"/>
          </a:p>
        </p:txBody>
      </p:sp>
      <p:sp>
        <p:nvSpPr>
          <p:cNvPr id="4" name="Marcador de Posição do Número do Diapositivo 3"/>
          <p:cNvSpPr>
            <a:spLocks noGrp="1"/>
          </p:cNvSpPr>
          <p:nvPr>
            <p:ph type="sldNum" sz="quarter" idx="10"/>
          </p:nvPr>
        </p:nvSpPr>
        <p:spPr/>
        <p:txBody>
          <a:bodyPr/>
          <a:lstStyle/>
          <a:p>
            <a:fld id="{F9DA259D-87B2-48A8-8896-0559A1CBD787}" type="slidenum">
              <a:rPr lang="en-GB" smtClean="0"/>
              <a:t>2</a:t>
            </a:fld>
            <a:endParaRPr lang="en-GB"/>
          </a:p>
        </p:txBody>
      </p:sp>
    </p:spTree>
    <p:extLst>
      <p:ext uri="{BB962C8B-B14F-4D97-AF65-F5344CB8AC3E}">
        <p14:creationId xmlns:p14="http://schemas.microsoft.com/office/powerpoint/2010/main" val="204767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B89F4-EF23-4592-82FD-FA95871EABE2}"/>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5AB1B979-14F8-47C6-84DA-A733108A6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B857FAC6-F986-4D78-9981-0E9221B7F72F}"/>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BC49F97D-1686-44D6-BAE3-2327B01A400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C713145F-85EA-4CF6-A085-D3B8392A0FE9}"/>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357623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ED34A-134C-4C85-A88E-134F9E2BF8F2}"/>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F3D5148-4632-44EF-9BD4-6DAE79919DCC}"/>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4525FDD-E10B-4A57-AA0E-5CF681729D19}"/>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49A93611-152A-496D-A321-555D7CC99F6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B88900A-C1F5-4857-AA65-3C58ED337347}"/>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75142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CF39CAB-1FB5-4C8C-BCE8-DA72E7CA2B6E}"/>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12407E3D-72FF-4E7D-93BA-C35D86FF6609}"/>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A85F1BC-50CF-4FCA-91EE-DA9F2042186F}"/>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77466B6E-FCC2-4FDA-9383-6F488BB6216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8711A38-BEC4-46CB-B552-BE292DC2ACD8}"/>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69845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7FC0C-CAD5-4A04-98B3-11312D88D04A}"/>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333CBBC-8AE4-45C2-AB29-D34802FCEEF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1CB7D1D-C89F-4642-9D35-624593CEA7B0}"/>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82EC9709-8AA1-4F11-87A2-093A34F5ADB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1479342-B7BE-4432-A623-DE7B5448CFE4}"/>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326681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9B896-F614-421C-89AF-D44ADFADDAF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8B4A3F9-86A6-4B59-8CAA-2F63A18AE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75125560-A950-4C99-ADF5-2D78F3FCF6CF}"/>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4431B81E-78C1-482E-B069-FD1C336CE59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36F585F-6F9A-4E3E-B010-F4E098FCB2CE}"/>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321292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6234E-66E7-443E-82BC-01FB031E307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DD1E3B4-A920-4D44-BEFB-13FDB676B7FD}"/>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8AF291A1-5044-437D-A785-D06186EF8FAA}"/>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48F48AEC-EBD5-4DFA-A083-E949473C5071}"/>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6" name="Marcador de Posição do Rodapé 5">
            <a:extLst>
              <a:ext uri="{FF2B5EF4-FFF2-40B4-BE49-F238E27FC236}">
                <a16:creationId xmlns:a16="http://schemas.microsoft.com/office/drawing/2014/main" id="{F38F6BBF-BE6F-418B-B656-B71B2B27319A}"/>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0EE758C-536E-4F7D-975F-3D33372AA8C8}"/>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14650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724DC-88C9-44FE-8800-47F17219777F}"/>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E992243-F82A-426F-9B59-9728EF02E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9F2C077-4E42-407C-9FA0-A4ED72BBEC6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1823753D-A826-4850-8669-52237AAD4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3AE20C44-C5EB-40A2-903C-2D3A6B364CD2}"/>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D111B973-7401-4130-9DC2-715AFE54F184}"/>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8" name="Marcador de Posição do Rodapé 7">
            <a:extLst>
              <a:ext uri="{FF2B5EF4-FFF2-40B4-BE49-F238E27FC236}">
                <a16:creationId xmlns:a16="http://schemas.microsoft.com/office/drawing/2014/main" id="{A0B60456-13A3-4CFF-97E5-1B753416FBBA}"/>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C5DE1EEB-EBB5-40AC-AD3E-8FD347DE006F}"/>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242394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30A6AF-DBE1-4DAD-8D8F-7E3F0BE2713D}"/>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63B1D6E-FD9A-490F-930B-748571A375BC}"/>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4" name="Marcador de Posição do Rodapé 3">
            <a:extLst>
              <a:ext uri="{FF2B5EF4-FFF2-40B4-BE49-F238E27FC236}">
                <a16:creationId xmlns:a16="http://schemas.microsoft.com/office/drawing/2014/main" id="{41F1A8CF-ACEB-460F-B476-F65AE4621E2F}"/>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D3DC827B-3C50-4A92-91EC-CDDEA25EBD2D}"/>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283691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B0253B67-4D33-4FC5-8521-9C22D431072C}"/>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3" name="Marcador de Posição do Rodapé 2">
            <a:extLst>
              <a:ext uri="{FF2B5EF4-FFF2-40B4-BE49-F238E27FC236}">
                <a16:creationId xmlns:a16="http://schemas.microsoft.com/office/drawing/2014/main" id="{A624E277-B262-4AA3-81BA-AB62027660DF}"/>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5CF7E3F3-3BD8-4018-82F1-B54128529103}"/>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199686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4B530-479A-43D4-82E1-963FA170552E}"/>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D55F99C-5924-452D-9D42-2A303AA46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5EE04AA0-1F28-412D-9034-399E06601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4329490-5500-4245-9A7A-6BFB332363C6}"/>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6" name="Marcador de Posição do Rodapé 5">
            <a:extLst>
              <a:ext uri="{FF2B5EF4-FFF2-40B4-BE49-F238E27FC236}">
                <a16:creationId xmlns:a16="http://schemas.microsoft.com/office/drawing/2014/main" id="{57816652-5C0B-499E-99EA-BEB9288E6DF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6494A175-5698-4968-8D37-15606820CA45}"/>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19892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41041B-80B3-448D-8DFB-8FC738C591B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22CFB86-F14E-4490-978D-3FDD4F96F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F4D7888B-BA5A-49E2-8634-D8ACECA00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3F090E4-B78F-4B88-B6D5-FBCC69E7B4B0}"/>
              </a:ext>
            </a:extLst>
          </p:cNvPr>
          <p:cNvSpPr>
            <a:spLocks noGrp="1"/>
          </p:cNvSpPr>
          <p:nvPr>
            <p:ph type="dt" sz="half" idx="10"/>
          </p:nvPr>
        </p:nvSpPr>
        <p:spPr/>
        <p:txBody>
          <a:bodyPr/>
          <a:lstStyle/>
          <a:p>
            <a:fld id="{73CB1845-0A42-4E9D-B38F-46D03F02518F}" type="datetimeFigureOut">
              <a:rPr lang="pt-PT" smtClean="0"/>
              <a:t>10/11/2020</a:t>
            </a:fld>
            <a:endParaRPr lang="pt-PT"/>
          </a:p>
        </p:txBody>
      </p:sp>
      <p:sp>
        <p:nvSpPr>
          <p:cNvPr id="6" name="Marcador de Posição do Rodapé 5">
            <a:extLst>
              <a:ext uri="{FF2B5EF4-FFF2-40B4-BE49-F238E27FC236}">
                <a16:creationId xmlns:a16="http://schemas.microsoft.com/office/drawing/2014/main" id="{712EA6E8-92E6-485D-8B0E-9FF4A667923E}"/>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B8F01BE-375E-42B4-807C-E60666A61AF9}"/>
              </a:ext>
            </a:extLst>
          </p:cNvPr>
          <p:cNvSpPr>
            <a:spLocks noGrp="1"/>
          </p:cNvSpPr>
          <p:nvPr>
            <p:ph type="sldNum" sz="quarter" idx="12"/>
          </p:nvPr>
        </p:nvSpPr>
        <p:spPr/>
        <p:txBody>
          <a:bodyPr/>
          <a:lstStyle/>
          <a:p>
            <a:fld id="{481C2FE1-04AB-4C67-99CD-044D22B4D61F}" type="slidenum">
              <a:rPr lang="pt-PT" smtClean="0"/>
              <a:t>‹nº›</a:t>
            </a:fld>
            <a:endParaRPr lang="pt-PT"/>
          </a:p>
        </p:txBody>
      </p:sp>
    </p:spTree>
    <p:extLst>
      <p:ext uri="{BB962C8B-B14F-4D97-AF65-F5344CB8AC3E}">
        <p14:creationId xmlns:p14="http://schemas.microsoft.com/office/powerpoint/2010/main" val="162262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8D8BCC9-EA5D-45E5-B79B-FD4463336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5D2CEDC-D9BD-4020-8B22-D4812104A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8EA93EC-CA31-4590-A676-0C3850341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B1845-0A42-4E9D-B38F-46D03F02518F}" type="datetimeFigureOut">
              <a:rPr lang="pt-PT" smtClean="0"/>
              <a:t>10/11/2020</a:t>
            </a:fld>
            <a:endParaRPr lang="pt-PT"/>
          </a:p>
        </p:txBody>
      </p:sp>
      <p:sp>
        <p:nvSpPr>
          <p:cNvPr id="5" name="Marcador de Posição do Rodapé 4">
            <a:extLst>
              <a:ext uri="{FF2B5EF4-FFF2-40B4-BE49-F238E27FC236}">
                <a16:creationId xmlns:a16="http://schemas.microsoft.com/office/drawing/2014/main" id="{66C6F3EA-E9F2-4A03-96F7-C80CB09DD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AB001A31-DD92-4E2C-988A-50981D054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C2FE1-04AB-4C67-99CD-044D22B4D61F}" type="slidenum">
              <a:rPr lang="pt-PT" smtClean="0"/>
              <a:t>‹nº›</a:t>
            </a:fld>
            <a:endParaRPr lang="pt-PT"/>
          </a:p>
        </p:txBody>
      </p:sp>
    </p:spTree>
    <p:extLst>
      <p:ext uri="{BB962C8B-B14F-4D97-AF65-F5344CB8AC3E}">
        <p14:creationId xmlns:p14="http://schemas.microsoft.com/office/powerpoint/2010/main" val="2374951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eeagrants.gov.pt/en/programmes/blue-growth/news/webinar-call5-education/" TargetMode="External"/><Relationship Id="rId3" Type="http://schemas.openxmlformats.org/officeDocument/2006/relationships/hyperlink" Target="http://www.itn.com.pt/" TargetMode="External"/><Relationship Id="rId7" Type="http://schemas.openxmlformats.org/officeDocument/2006/relationships/hyperlink" Target="mailto:eeagrants@dgpm.mm.gov.p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eeagrants.gov.pt/en/programmes/blue-growth/" TargetMode="External"/><Relationship Id="rId5" Type="http://schemas.openxmlformats.org/officeDocument/2006/relationships/hyperlink" Target="https://e-for-mar.com/" TargetMode="External"/><Relationship Id="rId4" Type="http://schemas.openxmlformats.org/officeDocument/2006/relationships/hyperlink" Target="https://www.enautica.pt/" TargetMode="External"/><Relationship Id="rId9"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E6FCCC1-4C04-4E99-BBB0-3D142663A552}"/>
              </a:ext>
            </a:extLst>
          </p:cNvPr>
          <p:cNvSpPr>
            <a:spLocks noGrp="1"/>
          </p:cNvSpPr>
          <p:nvPr>
            <p:ph type="ctrTitle"/>
          </p:nvPr>
        </p:nvSpPr>
        <p:spPr>
          <a:xfrm>
            <a:off x="3255588" y="859449"/>
            <a:ext cx="6031805" cy="882541"/>
          </a:xfrm>
        </p:spPr>
        <p:txBody>
          <a:bodyPr>
            <a:normAutofit fontScale="90000"/>
          </a:bodyPr>
          <a:lstStyle/>
          <a:p>
            <a:br>
              <a:rPr lang="en-US" dirty="0">
                <a:solidFill>
                  <a:srgbClr val="FFFFFF"/>
                </a:solidFill>
              </a:rPr>
            </a:br>
            <a:r>
              <a:rPr lang="pt-PT" b="1" dirty="0" err="1">
                <a:solidFill>
                  <a:srgbClr val="FFFFFF"/>
                </a:solidFill>
              </a:rPr>
              <a:t>Blue</a:t>
            </a:r>
            <a:r>
              <a:rPr lang="pt-PT" b="1" dirty="0">
                <a:solidFill>
                  <a:srgbClr val="FFFFFF"/>
                </a:solidFill>
              </a:rPr>
              <a:t> </a:t>
            </a:r>
            <a:r>
              <a:rPr lang="pt-PT" b="1" dirty="0" err="1">
                <a:solidFill>
                  <a:srgbClr val="FFFFFF"/>
                </a:solidFill>
              </a:rPr>
              <a:t>Growth</a:t>
            </a:r>
            <a:endParaRPr lang="en-US" dirty="0">
              <a:solidFill>
                <a:srgbClr val="FFFFFF"/>
              </a:solidFill>
            </a:endParaRPr>
          </a:p>
        </p:txBody>
      </p:sp>
      <p:pic>
        <p:nvPicPr>
          <p:cNvPr id="4" name="Imagem 3">
            <a:extLst>
              <a:ext uri="{FF2B5EF4-FFF2-40B4-BE49-F238E27FC236}">
                <a16:creationId xmlns:a16="http://schemas.microsoft.com/office/drawing/2014/main" id="{ECB000D9-5364-4152-A428-79B96EB0764B}"/>
              </a:ext>
            </a:extLst>
          </p:cNvPr>
          <p:cNvPicPr>
            <a:picLocks noChangeAspect="1"/>
          </p:cNvPicPr>
          <p:nvPr/>
        </p:nvPicPr>
        <p:blipFill>
          <a:blip r:embed="rId3"/>
          <a:stretch>
            <a:fillRect/>
          </a:stretch>
        </p:blipFill>
        <p:spPr>
          <a:xfrm>
            <a:off x="654446" y="352130"/>
            <a:ext cx="1171764" cy="823055"/>
          </a:xfrm>
          <a:prstGeom prst="rect">
            <a:avLst/>
          </a:prstGeom>
        </p:spPr>
      </p:pic>
      <p:sp>
        <p:nvSpPr>
          <p:cNvPr id="5" name="Retângulo 4">
            <a:extLst>
              <a:ext uri="{FF2B5EF4-FFF2-40B4-BE49-F238E27FC236}">
                <a16:creationId xmlns:a16="http://schemas.microsoft.com/office/drawing/2014/main" id="{9E2B3A56-8071-47AB-AB8F-D3EC52F3CBB5}"/>
              </a:ext>
            </a:extLst>
          </p:cNvPr>
          <p:cNvSpPr/>
          <p:nvPr/>
        </p:nvSpPr>
        <p:spPr>
          <a:xfrm>
            <a:off x="1716520" y="763657"/>
            <a:ext cx="6096000" cy="646331"/>
          </a:xfrm>
          <a:prstGeom prst="rect">
            <a:avLst/>
          </a:prstGeom>
        </p:spPr>
        <p:txBody>
          <a:bodyPr>
            <a:spAutoFit/>
          </a:bodyPr>
          <a:lstStyle/>
          <a:p>
            <a:r>
              <a:rPr lang="pt-PT" b="1" dirty="0" err="1">
                <a:solidFill>
                  <a:srgbClr val="FFFFFF"/>
                </a:solidFill>
              </a:rPr>
              <a:t>Blue</a:t>
            </a:r>
            <a:r>
              <a:rPr lang="pt-PT" b="1" dirty="0">
                <a:solidFill>
                  <a:srgbClr val="FFFFFF"/>
                </a:solidFill>
              </a:rPr>
              <a:t> </a:t>
            </a:r>
            <a:r>
              <a:rPr lang="pt-PT" b="1" dirty="0" err="1">
                <a:solidFill>
                  <a:srgbClr val="FFFFFF"/>
                </a:solidFill>
              </a:rPr>
              <a:t>Growth</a:t>
            </a:r>
            <a:br>
              <a:rPr lang="en-US" dirty="0">
                <a:solidFill>
                  <a:srgbClr val="FFFFFF"/>
                </a:solidFill>
              </a:rPr>
            </a:br>
            <a:endParaRPr lang="en-US" dirty="0">
              <a:solidFill>
                <a:srgbClr val="FFFFFF"/>
              </a:solidFill>
            </a:endParaRPr>
          </a:p>
        </p:txBody>
      </p:sp>
      <p:sp>
        <p:nvSpPr>
          <p:cNvPr id="8" name="Subtítulo 2">
            <a:extLst>
              <a:ext uri="{FF2B5EF4-FFF2-40B4-BE49-F238E27FC236}">
                <a16:creationId xmlns:a16="http://schemas.microsoft.com/office/drawing/2014/main" id="{4908C047-B98D-42FC-AB48-34745EE4C1B7}"/>
              </a:ext>
            </a:extLst>
          </p:cNvPr>
          <p:cNvSpPr txBox="1">
            <a:spLocks/>
          </p:cNvSpPr>
          <p:nvPr/>
        </p:nvSpPr>
        <p:spPr>
          <a:xfrm>
            <a:off x="3235104" y="1733008"/>
            <a:ext cx="6031805" cy="43613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FFFFFF"/>
                </a:solidFill>
              </a:rPr>
              <a:t>The </a:t>
            </a:r>
            <a:r>
              <a:rPr lang="en-US" sz="1800" b="1" dirty="0">
                <a:solidFill>
                  <a:srgbClr val="FFFFFF"/>
                </a:solidFill>
              </a:rPr>
              <a:t>Blue Growth</a:t>
            </a:r>
            <a:r>
              <a:rPr lang="en-US" sz="1800" dirty="0">
                <a:solidFill>
                  <a:srgbClr val="FFFFFF"/>
                </a:solidFill>
              </a:rPr>
              <a:t> </a:t>
            </a:r>
            <a:r>
              <a:rPr lang="en-US" sz="1800" dirty="0" err="1">
                <a:solidFill>
                  <a:srgbClr val="FFFFFF"/>
                </a:solidFill>
              </a:rPr>
              <a:t>Programme's</a:t>
            </a:r>
            <a:r>
              <a:rPr lang="en-US" sz="1800" dirty="0">
                <a:solidFill>
                  <a:srgbClr val="FFFFFF"/>
                </a:solidFill>
              </a:rPr>
              <a:t> </a:t>
            </a:r>
            <a:r>
              <a:rPr lang="en-US" sz="1800" b="1" dirty="0">
                <a:solidFill>
                  <a:srgbClr val="FFFFFF"/>
                </a:solidFill>
              </a:rPr>
              <a:t>main objective</a:t>
            </a:r>
            <a:r>
              <a:rPr lang="en-US" sz="1800" dirty="0">
                <a:solidFill>
                  <a:srgbClr val="FFFFFF"/>
                </a:solidFill>
              </a:rPr>
              <a:t> is to </a:t>
            </a:r>
            <a:r>
              <a:rPr lang="en-US" sz="1800" b="1" dirty="0">
                <a:solidFill>
                  <a:srgbClr val="FFFFFF"/>
                </a:solidFill>
              </a:rPr>
              <a:t>increase value creation and sustainable growth in the</a:t>
            </a:r>
            <a:r>
              <a:rPr lang="en-US" sz="1800" dirty="0">
                <a:solidFill>
                  <a:srgbClr val="FFFFFF"/>
                </a:solidFill>
              </a:rPr>
              <a:t> </a:t>
            </a:r>
            <a:r>
              <a:rPr lang="en-US" sz="1800" b="1" dirty="0">
                <a:solidFill>
                  <a:srgbClr val="FFFFFF"/>
                </a:solidFill>
              </a:rPr>
              <a:t>Portuguese blue economy, </a:t>
            </a:r>
            <a:r>
              <a:rPr lang="en-US" sz="1800" dirty="0">
                <a:solidFill>
                  <a:srgbClr val="FFFFFF"/>
                </a:solidFill>
              </a:rPr>
              <a:t>within five outcomes under the following </a:t>
            </a:r>
            <a:r>
              <a:rPr lang="en-US" sz="1800" b="1" dirty="0">
                <a:solidFill>
                  <a:srgbClr val="FFFFFF"/>
                </a:solidFill>
              </a:rPr>
              <a:t>three Programme areas</a:t>
            </a:r>
            <a:r>
              <a:rPr lang="en-US" sz="1800" dirty="0">
                <a:solidFill>
                  <a:srgbClr val="FFFFFF"/>
                </a:solidFill>
              </a:rPr>
              <a:t>:</a:t>
            </a:r>
          </a:p>
          <a:p>
            <a:pPr marL="534988" indent="-174625" algn="l">
              <a:buFont typeface="Wingdings" panose="05000000000000000000" pitchFamily="2" charset="2"/>
              <a:buChar char="v"/>
            </a:pPr>
            <a:r>
              <a:rPr lang="en-US" sz="1800" dirty="0">
                <a:solidFill>
                  <a:srgbClr val="FFFFFF"/>
                </a:solidFill>
              </a:rPr>
              <a:t>Business development, Innovation and SMEs;</a:t>
            </a:r>
          </a:p>
          <a:p>
            <a:pPr marL="534988" indent="-174625" algn="l">
              <a:buFont typeface="Wingdings" panose="05000000000000000000" pitchFamily="2" charset="2"/>
              <a:buChar char="v"/>
            </a:pPr>
            <a:r>
              <a:rPr lang="en-US" sz="1800" dirty="0">
                <a:solidFill>
                  <a:srgbClr val="FFFFFF"/>
                </a:solidFill>
              </a:rPr>
              <a:t>Research</a:t>
            </a:r>
          </a:p>
          <a:p>
            <a:pPr marL="534988" indent="-174625" algn="l">
              <a:buFont typeface="Wingdings" panose="05000000000000000000" pitchFamily="2" charset="2"/>
              <a:buChar char="v"/>
            </a:pPr>
            <a:r>
              <a:rPr lang="en-US" sz="1800" u="sng" dirty="0">
                <a:solidFill>
                  <a:srgbClr val="FFFFFF"/>
                </a:solidFill>
              </a:rPr>
              <a:t>Education, Scholarships, Apprenticeships and Youth Entrepreneurships:</a:t>
            </a:r>
          </a:p>
          <a:p>
            <a:pPr marL="743007" lvl="1" indent="-285807" algn="just">
              <a:buFont typeface="Wingdings" panose="05000000000000000000" pitchFamily="2" charset="2"/>
              <a:buChar char="Ø"/>
            </a:pPr>
            <a:r>
              <a:rPr lang="en-US" sz="1400" spc="-75" dirty="0">
                <a:solidFill>
                  <a:schemeClr val="bg1"/>
                </a:solidFill>
              </a:rPr>
              <a:t>To finance projects to </a:t>
            </a:r>
            <a:r>
              <a:rPr lang="en-US" sz="1400" b="1" spc="-75" dirty="0">
                <a:solidFill>
                  <a:schemeClr val="bg1"/>
                </a:solidFill>
              </a:rPr>
              <a:t>improve skills and competences in marine and maritime</a:t>
            </a:r>
            <a:r>
              <a:rPr lang="en-US" sz="1400" spc="-75" dirty="0">
                <a:solidFill>
                  <a:schemeClr val="bg1"/>
                </a:solidFill>
              </a:rPr>
              <a:t> themes through education and training.</a:t>
            </a:r>
          </a:p>
          <a:p>
            <a:pPr marL="743007" lvl="1" indent="-285807" algn="just">
              <a:buFont typeface="Wingdings" panose="05000000000000000000" pitchFamily="2" charset="2"/>
              <a:buChar char="Ø"/>
            </a:pPr>
            <a:r>
              <a:rPr lang="en-US" sz="1400" spc="-75" dirty="0">
                <a:solidFill>
                  <a:schemeClr val="bg1"/>
                </a:solidFill>
              </a:rPr>
              <a:t>To establish and </a:t>
            </a:r>
            <a:r>
              <a:rPr lang="en-US" sz="1400" b="1" spc="-75" dirty="0">
                <a:solidFill>
                  <a:schemeClr val="bg1"/>
                </a:solidFill>
              </a:rPr>
              <a:t>strengthen cooperation between Portugal and Donor States </a:t>
            </a:r>
            <a:r>
              <a:rPr lang="en-US" sz="1400" spc="-75" dirty="0">
                <a:solidFill>
                  <a:schemeClr val="bg1"/>
                </a:solidFill>
              </a:rPr>
              <a:t>(Norway, Iceland and Liechtenstein)</a:t>
            </a:r>
          </a:p>
          <a:p>
            <a:pPr marL="534988" indent="-174625" algn="l">
              <a:buFont typeface="Wingdings" panose="05000000000000000000" pitchFamily="2" charset="2"/>
              <a:buChar char="v"/>
            </a:pPr>
            <a:endParaRPr lang="en-US" sz="1800" u="sng" dirty="0">
              <a:solidFill>
                <a:srgbClr val="FFFFFF"/>
              </a:solidFill>
            </a:endParaRPr>
          </a:p>
          <a:p>
            <a:pPr marL="534988" indent="-174625" algn="l">
              <a:buFont typeface="Wingdings" panose="05000000000000000000" pitchFamily="2" charset="2"/>
              <a:buChar char="v"/>
            </a:pPr>
            <a:endParaRPr lang="pt-PT" sz="1800" dirty="0">
              <a:solidFill>
                <a:srgbClr val="FFFFFF"/>
              </a:solidFill>
            </a:endParaRPr>
          </a:p>
          <a:p>
            <a:endParaRPr lang="pt-PT" sz="1600" dirty="0">
              <a:solidFill>
                <a:srgbClr val="FFFFFF"/>
              </a:solidFill>
            </a:endParaRPr>
          </a:p>
        </p:txBody>
      </p:sp>
      <p:sp>
        <p:nvSpPr>
          <p:cNvPr id="10" name="Tittel 1">
            <a:extLst>
              <a:ext uri="{FF2B5EF4-FFF2-40B4-BE49-F238E27FC236}">
                <a16:creationId xmlns:a16="http://schemas.microsoft.com/office/drawing/2014/main" id="{D8687B20-C781-43BD-8AD3-DC422030BF9C}"/>
              </a:ext>
            </a:extLst>
          </p:cNvPr>
          <p:cNvSpPr txBox="1">
            <a:spLocks/>
          </p:cNvSpPr>
          <p:nvPr/>
        </p:nvSpPr>
        <p:spPr>
          <a:xfrm>
            <a:off x="3274077" y="5116011"/>
            <a:ext cx="1852125" cy="246221"/>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1600" dirty="0">
                <a:solidFill>
                  <a:schemeClr val="bg1">
                    <a:lumMod val="85000"/>
                  </a:schemeClr>
                </a:solidFill>
              </a:rPr>
              <a:t>Total </a:t>
            </a:r>
            <a:r>
              <a:rPr lang="pt-PT" sz="1600" dirty="0" err="1">
                <a:solidFill>
                  <a:schemeClr val="bg1">
                    <a:lumMod val="85000"/>
                  </a:schemeClr>
                </a:solidFill>
              </a:rPr>
              <a:t>amount</a:t>
            </a:r>
            <a:r>
              <a:rPr lang="pt-PT" sz="1600" dirty="0">
                <a:solidFill>
                  <a:schemeClr val="bg1">
                    <a:lumMod val="85000"/>
                  </a:schemeClr>
                </a:solidFill>
              </a:rPr>
              <a:t> </a:t>
            </a:r>
            <a:r>
              <a:rPr lang="pt-PT" sz="1600" dirty="0" err="1">
                <a:solidFill>
                  <a:schemeClr val="bg1">
                    <a:lumMod val="85000"/>
                  </a:schemeClr>
                </a:solidFill>
              </a:rPr>
              <a:t>available</a:t>
            </a:r>
            <a:r>
              <a:rPr lang="pt-PT" sz="1600" dirty="0">
                <a:solidFill>
                  <a:schemeClr val="bg1">
                    <a:lumMod val="85000"/>
                  </a:schemeClr>
                </a:solidFill>
              </a:rPr>
              <a:t> </a:t>
            </a:r>
            <a:endParaRPr lang="en-GB" sz="1600" dirty="0">
              <a:solidFill>
                <a:schemeClr val="bg1">
                  <a:lumMod val="85000"/>
                </a:schemeClr>
              </a:solidFill>
            </a:endParaRPr>
          </a:p>
        </p:txBody>
      </p:sp>
      <p:sp>
        <p:nvSpPr>
          <p:cNvPr id="12" name="Tittel 1">
            <a:extLst>
              <a:ext uri="{FF2B5EF4-FFF2-40B4-BE49-F238E27FC236}">
                <a16:creationId xmlns:a16="http://schemas.microsoft.com/office/drawing/2014/main" id="{F269DBB9-6C4A-4111-B7F5-4D7E1CC414CD}"/>
              </a:ext>
            </a:extLst>
          </p:cNvPr>
          <p:cNvSpPr txBox="1">
            <a:spLocks/>
          </p:cNvSpPr>
          <p:nvPr/>
        </p:nvSpPr>
        <p:spPr>
          <a:xfrm>
            <a:off x="5200167" y="5116011"/>
            <a:ext cx="4373537" cy="246221"/>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1600" dirty="0">
                <a:solidFill>
                  <a:schemeClr val="bg1">
                    <a:lumMod val="85000"/>
                  </a:schemeClr>
                </a:solidFill>
              </a:rPr>
              <a:t>1.550.000,00€ : 200.000,00 € – 250.000,00€</a:t>
            </a:r>
            <a:endParaRPr lang="en-GB" sz="1600" dirty="0">
              <a:solidFill>
                <a:schemeClr val="bg1">
                  <a:lumMod val="85000"/>
                </a:schemeClr>
              </a:solidFill>
            </a:endParaRPr>
          </a:p>
        </p:txBody>
      </p:sp>
    </p:spTree>
    <p:extLst>
      <p:ext uri="{BB962C8B-B14F-4D97-AF65-F5344CB8AC3E}">
        <p14:creationId xmlns:p14="http://schemas.microsoft.com/office/powerpoint/2010/main" val="38233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654446" y="352130"/>
            <a:ext cx="1171764" cy="823055"/>
          </a:xfrm>
          <a:prstGeom prst="rect">
            <a:avLst/>
          </a:prstGeom>
        </p:spPr>
      </p:pic>
      <p:sp>
        <p:nvSpPr>
          <p:cNvPr id="5" name="Retângulo 4"/>
          <p:cNvSpPr/>
          <p:nvPr/>
        </p:nvSpPr>
        <p:spPr>
          <a:xfrm>
            <a:off x="4692085" y="321959"/>
            <a:ext cx="6469295" cy="631070"/>
          </a:xfrm>
          <a:prstGeom prst="rect">
            <a:avLst/>
          </a:prstGeom>
        </p:spPr>
        <p:txBody>
          <a:bodyPr wrap="square">
            <a:spAutoFit/>
          </a:bodyPr>
          <a:lstStyle/>
          <a:p>
            <a:r>
              <a:rPr lang="pt-PT" sz="3501" b="1" spc="-150" dirty="0">
                <a:solidFill>
                  <a:schemeClr val="accent1">
                    <a:lumMod val="50000"/>
                  </a:schemeClr>
                </a:solidFill>
                <a:latin typeface="+mj-lt"/>
                <a:ea typeface="+mj-ea"/>
                <a:cs typeface="+mj-cs"/>
              </a:rPr>
              <a:t>THEMATIC AREAS</a:t>
            </a:r>
          </a:p>
        </p:txBody>
      </p:sp>
      <p:sp>
        <p:nvSpPr>
          <p:cNvPr id="58" name="Rectangle 57"/>
          <p:cNvSpPr/>
          <p:nvPr/>
        </p:nvSpPr>
        <p:spPr>
          <a:xfrm>
            <a:off x="7707341" y="8470154"/>
            <a:ext cx="5291091" cy="369332"/>
          </a:xfrm>
          <a:prstGeom prst="rect">
            <a:avLst/>
          </a:prstGeom>
        </p:spPr>
        <p:txBody>
          <a:bodyPr wrap="square">
            <a:spAutoFit/>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ea typeface="Calibri" panose="020F0502020204030204" pitchFamily="34" charset="0"/>
            </a:endParaRPr>
          </a:p>
        </p:txBody>
      </p:sp>
      <p:sp>
        <p:nvSpPr>
          <p:cNvPr id="36" name="Rectangle 7">
            <a:extLst>
              <a:ext uri="{FF2B5EF4-FFF2-40B4-BE49-F238E27FC236}">
                <a16:creationId xmlns:a16="http://schemas.microsoft.com/office/drawing/2014/main" id="{CE6E4971-43B5-4821-AF40-F3C2C34F8BFE}"/>
              </a:ext>
            </a:extLst>
          </p:cNvPr>
          <p:cNvSpPr/>
          <p:nvPr/>
        </p:nvSpPr>
        <p:spPr>
          <a:xfrm>
            <a:off x="5877918" y="1111138"/>
            <a:ext cx="6095118" cy="430887"/>
          </a:xfrm>
          <a:prstGeom prst="rect">
            <a:avLst/>
          </a:prstGeom>
        </p:spPr>
        <p:txBody>
          <a:bodyPr wrap="square">
            <a:spAutoFit/>
          </a:bodyPr>
          <a:lstStyle/>
          <a:p>
            <a:pPr algn="just"/>
            <a:r>
              <a:rPr lang="en-US" sz="2200" b="1" spc="-75" dirty="0">
                <a:solidFill>
                  <a:schemeClr val="tx2">
                    <a:lumMod val="75000"/>
                    <a:lumOff val="25000"/>
                  </a:schemeClr>
                </a:solidFill>
              </a:rPr>
              <a:t>New courses </a:t>
            </a:r>
            <a:r>
              <a:rPr lang="en-US" sz="2200" spc="-75" dirty="0">
                <a:solidFill>
                  <a:schemeClr val="tx2">
                    <a:lumMod val="75000"/>
                    <a:lumOff val="25000"/>
                  </a:schemeClr>
                </a:solidFill>
              </a:rPr>
              <a:t>in maritime affairs</a:t>
            </a:r>
          </a:p>
        </p:txBody>
      </p:sp>
      <p:sp>
        <p:nvSpPr>
          <p:cNvPr id="37" name="Tittel 1">
            <a:extLst>
              <a:ext uri="{FF2B5EF4-FFF2-40B4-BE49-F238E27FC236}">
                <a16:creationId xmlns:a16="http://schemas.microsoft.com/office/drawing/2014/main" id="{DDE297C6-2EA3-4112-A4B8-35798FA30931}"/>
              </a:ext>
            </a:extLst>
          </p:cNvPr>
          <p:cNvSpPr txBox="1">
            <a:spLocks/>
          </p:cNvSpPr>
          <p:nvPr/>
        </p:nvSpPr>
        <p:spPr>
          <a:xfrm>
            <a:off x="5085708" y="1139886"/>
            <a:ext cx="1010292"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#01</a:t>
            </a:r>
            <a:endParaRPr lang="en-GB" sz="2400" dirty="0">
              <a:solidFill>
                <a:schemeClr val="bg1">
                  <a:lumMod val="85000"/>
                </a:schemeClr>
              </a:solidFill>
            </a:endParaRPr>
          </a:p>
        </p:txBody>
      </p:sp>
      <p:sp>
        <p:nvSpPr>
          <p:cNvPr id="39" name="Tittel 1">
            <a:extLst>
              <a:ext uri="{FF2B5EF4-FFF2-40B4-BE49-F238E27FC236}">
                <a16:creationId xmlns:a16="http://schemas.microsoft.com/office/drawing/2014/main" id="{24855131-46D1-4E80-BB87-C19197917B9B}"/>
              </a:ext>
            </a:extLst>
          </p:cNvPr>
          <p:cNvSpPr txBox="1">
            <a:spLocks/>
          </p:cNvSpPr>
          <p:nvPr/>
        </p:nvSpPr>
        <p:spPr>
          <a:xfrm>
            <a:off x="5115320" y="1568040"/>
            <a:ext cx="1010292"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#02</a:t>
            </a:r>
            <a:endParaRPr lang="en-GB" sz="2400" dirty="0">
              <a:solidFill>
                <a:schemeClr val="bg1">
                  <a:lumMod val="85000"/>
                </a:schemeClr>
              </a:solidFill>
            </a:endParaRPr>
          </a:p>
        </p:txBody>
      </p:sp>
      <p:sp>
        <p:nvSpPr>
          <p:cNvPr id="40" name="Tittel 1">
            <a:extLst>
              <a:ext uri="{FF2B5EF4-FFF2-40B4-BE49-F238E27FC236}">
                <a16:creationId xmlns:a16="http://schemas.microsoft.com/office/drawing/2014/main" id="{5473C2A5-8E49-44EE-8D56-B74552FA19E8}"/>
              </a:ext>
            </a:extLst>
          </p:cNvPr>
          <p:cNvSpPr txBox="1">
            <a:spLocks/>
          </p:cNvSpPr>
          <p:nvPr/>
        </p:nvSpPr>
        <p:spPr>
          <a:xfrm>
            <a:off x="5106096" y="2713801"/>
            <a:ext cx="936973"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#05</a:t>
            </a:r>
            <a:endParaRPr lang="en-GB" sz="2400" dirty="0">
              <a:solidFill>
                <a:schemeClr val="bg1">
                  <a:lumMod val="85000"/>
                </a:schemeClr>
              </a:solidFill>
            </a:endParaRPr>
          </a:p>
        </p:txBody>
      </p:sp>
      <p:sp>
        <p:nvSpPr>
          <p:cNvPr id="8" name="Retângulo 7">
            <a:extLst>
              <a:ext uri="{FF2B5EF4-FFF2-40B4-BE49-F238E27FC236}">
                <a16:creationId xmlns:a16="http://schemas.microsoft.com/office/drawing/2014/main" id="{AC8EC4EF-C745-4FBE-8BC6-344A5D9E7C42}"/>
              </a:ext>
            </a:extLst>
          </p:cNvPr>
          <p:cNvSpPr/>
          <p:nvPr/>
        </p:nvSpPr>
        <p:spPr>
          <a:xfrm>
            <a:off x="5877917" y="1517080"/>
            <a:ext cx="6095118" cy="430887"/>
          </a:xfrm>
          <a:prstGeom prst="rect">
            <a:avLst/>
          </a:prstGeom>
        </p:spPr>
        <p:txBody>
          <a:bodyPr>
            <a:spAutoFit/>
          </a:bodyPr>
          <a:lstStyle/>
          <a:p>
            <a:pPr algn="just"/>
            <a:r>
              <a:rPr lang="en-US" sz="2200" b="1" spc="-75" dirty="0">
                <a:solidFill>
                  <a:schemeClr val="tx2">
                    <a:lumMod val="75000"/>
                    <a:lumOff val="25000"/>
                  </a:schemeClr>
                </a:solidFill>
              </a:rPr>
              <a:t>Professional</a:t>
            </a:r>
            <a:r>
              <a:rPr lang="en-US" sz="2200" spc="-75" dirty="0">
                <a:solidFill>
                  <a:schemeClr val="tx2">
                    <a:lumMod val="75000"/>
                    <a:lumOff val="25000"/>
                  </a:schemeClr>
                </a:solidFill>
              </a:rPr>
              <a:t> internship </a:t>
            </a:r>
            <a:r>
              <a:rPr lang="en-US" sz="2200" b="1" spc="-75" dirty="0" err="1">
                <a:solidFill>
                  <a:schemeClr val="tx2">
                    <a:lumMod val="75000"/>
                    <a:lumOff val="25000"/>
                  </a:schemeClr>
                </a:solidFill>
              </a:rPr>
              <a:t>programmes</a:t>
            </a:r>
            <a:r>
              <a:rPr lang="en-US" sz="2200" b="1" spc="-75" dirty="0">
                <a:solidFill>
                  <a:schemeClr val="tx2">
                    <a:lumMod val="75000"/>
                    <a:lumOff val="25000"/>
                  </a:schemeClr>
                </a:solidFill>
              </a:rPr>
              <a:t> for SMEs</a:t>
            </a:r>
          </a:p>
        </p:txBody>
      </p:sp>
      <p:sp>
        <p:nvSpPr>
          <p:cNvPr id="9" name="Retângulo 8">
            <a:extLst>
              <a:ext uri="{FF2B5EF4-FFF2-40B4-BE49-F238E27FC236}">
                <a16:creationId xmlns:a16="http://schemas.microsoft.com/office/drawing/2014/main" id="{20115D30-854B-437F-9E5C-C3FA1F1DF6BF}"/>
              </a:ext>
            </a:extLst>
          </p:cNvPr>
          <p:cNvSpPr/>
          <p:nvPr/>
        </p:nvSpPr>
        <p:spPr>
          <a:xfrm>
            <a:off x="5877917" y="1947967"/>
            <a:ext cx="6095118" cy="430887"/>
          </a:xfrm>
          <a:prstGeom prst="rect">
            <a:avLst/>
          </a:prstGeom>
        </p:spPr>
        <p:txBody>
          <a:bodyPr>
            <a:spAutoFit/>
          </a:bodyPr>
          <a:lstStyle/>
          <a:p>
            <a:pPr algn="just"/>
            <a:r>
              <a:rPr lang="en-US" sz="2200" b="1" spc="-75" dirty="0">
                <a:solidFill>
                  <a:schemeClr val="tx2">
                    <a:lumMod val="75000"/>
                    <a:lumOff val="25000"/>
                  </a:schemeClr>
                </a:solidFill>
              </a:rPr>
              <a:t>Multidisciplinary postgraduate </a:t>
            </a:r>
            <a:r>
              <a:rPr lang="en-US" sz="2200" spc="-75" dirty="0" err="1">
                <a:solidFill>
                  <a:schemeClr val="tx2">
                    <a:lumMod val="75000"/>
                    <a:lumOff val="25000"/>
                  </a:schemeClr>
                </a:solidFill>
              </a:rPr>
              <a:t>programmes</a:t>
            </a:r>
            <a:endParaRPr lang="en-US" sz="2200" spc="-75" dirty="0">
              <a:solidFill>
                <a:schemeClr val="tx2">
                  <a:lumMod val="75000"/>
                  <a:lumOff val="25000"/>
                </a:schemeClr>
              </a:solidFill>
            </a:endParaRPr>
          </a:p>
        </p:txBody>
      </p:sp>
      <p:sp>
        <p:nvSpPr>
          <p:cNvPr id="42" name="Tittel 1">
            <a:extLst>
              <a:ext uri="{FF2B5EF4-FFF2-40B4-BE49-F238E27FC236}">
                <a16:creationId xmlns:a16="http://schemas.microsoft.com/office/drawing/2014/main" id="{1BC9AB3E-D797-4F5D-B342-9339DD724891}"/>
              </a:ext>
            </a:extLst>
          </p:cNvPr>
          <p:cNvSpPr txBox="1">
            <a:spLocks/>
          </p:cNvSpPr>
          <p:nvPr/>
        </p:nvSpPr>
        <p:spPr>
          <a:xfrm>
            <a:off x="5085731" y="1975272"/>
            <a:ext cx="936973"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#03</a:t>
            </a:r>
            <a:endParaRPr lang="en-GB" sz="2400" dirty="0">
              <a:solidFill>
                <a:schemeClr val="bg1">
                  <a:lumMod val="85000"/>
                </a:schemeClr>
              </a:solidFill>
            </a:endParaRPr>
          </a:p>
        </p:txBody>
      </p:sp>
      <p:sp>
        <p:nvSpPr>
          <p:cNvPr id="43" name="Tittel 1">
            <a:extLst>
              <a:ext uri="{FF2B5EF4-FFF2-40B4-BE49-F238E27FC236}">
                <a16:creationId xmlns:a16="http://schemas.microsoft.com/office/drawing/2014/main" id="{2B162943-C362-4396-9BE3-4DE4AC2E80BA}"/>
              </a:ext>
            </a:extLst>
          </p:cNvPr>
          <p:cNvSpPr txBox="1">
            <a:spLocks/>
          </p:cNvSpPr>
          <p:nvPr/>
        </p:nvSpPr>
        <p:spPr>
          <a:xfrm>
            <a:off x="5085708" y="2351613"/>
            <a:ext cx="936973"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#04</a:t>
            </a:r>
            <a:endParaRPr lang="en-GB" sz="2400" dirty="0">
              <a:solidFill>
                <a:schemeClr val="bg1">
                  <a:lumMod val="85000"/>
                </a:schemeClr>
              </a:solidFill>
            </a:endParaRPr>
          </a:p>
        </p:txBody>
      </p:sp>
      <p:sp>
        <p:nvSpPr>
          <p:cNvPr id="16" name="Flowchart: Connector 77">
            <a:extLst>
              <a:ext uri="{FF2B5EF4-FFF2-40B4-BE49-F238E27FC236}">
                <a16:creationId xmlns:a16="http://schemas.microsoft.com/office/drawing/2014/main" id="{3F5D7672-8A41-47A0-8A8C-ED5CD8337C74}"/>
              </a:ext>
            </a:extLst>
          </p:cNvPr>
          <p:cNvSpPr/>
          <p:nvPr/>
        </p:nvSpPr>
        <p:spPr>
          <a:xfrm>
            <a:off x="364968" y="1411945"/>
            <a:ext cx="3658023" cy="3658023"/>
          </a:xfrm>
          <a:prstGeom prst="flowChartConnector">
            <a:avLst/>
          </a:prstGeom>
          <a: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a:blipFill>
          <a:ln w="1905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n w="0"/>
              <a:solidFill>
                <a:schemeClr val="tx1"/>
              </a:solidFill>
              <a:effectLst>
                <a:outerShdw blurRad="38100" dist="19050" dir="2700000" algn="tl" rotWithShape="0">
                  <a:schemeClr val="dk1">
                    <a:alpha val="40000"/>
                  </a:schemeClr>
                </a:outerShdw>
              </a:effectLst>
            </a:endParaRPr>
          </a:p>
        </p:txBody>
      </p:sp>
      <p:sp>
        <p:nvSpPr>
          <p:cNvPr id="17" name="Retângulo 16">
            <a:extLst>
              <a:ext uri="{FF2B5EF4-FFF2-40B4-BE49-F238E27FC236}">
                <a16:creationId xmlns:a16="http://schemas.microsoft.com/office/drawing/2014/main" id="{06E7ACA1-3E88-4241-8F7E-22C2714D29D5}"/>
              </a:ext>
            </a:extLst>
          </p:cNvPr>
          <p:cNvSpPr/>
          <p:nvPr/>
        </p:nvSpPr>
        <p:spPr>
          <a:xfrm>
            <a:off x="5877917" y="2330797"/>
            <a:ext cx="6095118" cy="430887"/>
          </a:xfrm>
          <a:prstGeom prst="rect">
            <a:avLst/>
          </a:prstGeom>
        </p:spPr>
        <p:txBody>
          <a:bodyPr>
            <a:spAutoFit/>
          </a:bodyPr>
          <a:lstStyle/>
          <a:p>
            <a:pPr algn="just"/>
            <a:r>
              <a:rPr lang="en-US" sz="2200" b="1" spc="-75" dirty="0">
                <a:solidFill>
                  <a:schemeClr val="tx2">
                    <a:lumMod val="75000"/>
                    <a:lumOff val="25000"/>
                  </a:schemeClr>
                </a:solidFill>
              </a:rPr>
              <a:t>Summer schools</a:t>
            </a:r>
          </a:p>
        </p:txBody>
      </p:sp>
      <p:sp>
        <p:nvSpPr>
          <p:cNvPr id="18" name="Retângulo 17">
            <a:extLst>
              <a:ext uri="{FF2B5EF4-FFF2-40B4-BE49-F238E27FC236}">
                <a16:creationId xmlns:a16="http://schemas.microsoft.com/office/drawing/2014/main" id="{AEE27F84-B2A8-4D2E-8D12-A67E199EDB90}"/>
              </a:ext>
            </a:extLst>
          </p:cNvPr>
          <p:cNvSpPr/>
          <p:nvPr/>
        </p:nvSpPr>
        <p:spPr>
          <a:xfrm>
            <a:off x="5826088" y="2713801"/>
            <a:ext cx="6095118" cy="430887"/>
          </a:xfrm>
          <a:prstGeom prst="rect">
            <a:avLst/>
          </a:prstGeom>
        </p:spPr>
        <p:txBody>
          <a:bodyPr>
            <a:spAutoFit/>
          </a:bodyPr>
          <a:lstStyle/>
          <a:p>
            <a:pPr algn="just"/>
            <a:r>
              <a:rPr lang="en-US" sz="2200" b="1" spc="-75" dirty="0">
                <a:solidFill>
                  <a:schemeClr val="tx2">
                    <a:lumMod val="75000"/>
                    <a:lumOff val="25000"/>
                  </a:schemeClr>
                </a:solidFill>
              </a:rPr>
              <a:t>Intensive </a:t>
            </a:r>
            <a:r>
              <a:rPr lang="en-US" sz="2200" spc="-75" dirty="0" err="1">
                <a:solidFill>
                  <a:schemeClr val="tx2">
                    <a:lumMod val="75000"/>
                    <a:lumOff val="25000"/>
                  </a:schemeClr>
                </a:solidFill>
              </a:rPr>
              <a:t>programmes</a:t>
            </a:r>
            <a:endParaRPr lang="en-US" sz="2200" spc="-75" dirty="0">
              <a:solidFill>
                <a:schemeClr val="tx2">
                  <a:lumMod val="75000"/>
                  <a:lumOff val="25000"/>
                </a:schemeClr>
              </a:solidFill>
            </a:endParaRPr>
          </a:p>
        </p:txBody>
      </p:sp>
      <p:sp>
        <p:nvSpPr>
          <p:cNvPr id="19" name="Retângulo 18">
            <a:extLst>
              <a:ext uri="{FF2B5EF4-FFF2-40B4-BE49-F238E27FC236}">
                <a16:creationId xmlns:a16="http://schemas.microsoft.com/office/drawing/2014/main" id="{94F87FA6-4A31-4CF4-8E7A-EFA87F6C73C3}"/>
              </a:ext>
            </a:extLst>
          </p:cNvPr>
          <p:cNvSpPr/>
          <p:nvPr/>
        </p:nvSpPr>
        <p:spPr>
          <a:xfrm>
            <a:off x="5826088" y="3109825"/>
            <a:ext cx="6095118" cy="430887"/>
          </a:xfrm>
          <a:prstGeom prst="rect">
            <a:avLst/>
          </a:prstGeom>
        </p:spPr>
        <p:txBody>
          <a:bodyPr>
            <a:spAutoFit/>
          </a:bodyPr>
          <a:lstStyle/>
          <a:p>
            <a:pPr algn="just"/>
            <a:r>
              <a:rPr lang="en-US" sz="2200" b="1" spc="-75" dirty="0">
                <a:solidFill>
                  <a:schemeClr val="tx2">
                    <a:lumMod val="75000"/>
                    <a:lumOff val="25000"/>
                  </a:schemeClr>
                </a:solidFill>
              </a:rPr>
              <a:t>Training courses</a:t>
            </a:r>
          </a:p>
        </p:txBody>
      </p:sp>
      <p:sp>
        <p:nvSpPr>
          <p:cNvPr id="20" name="Retângulo 19">
            <a:extLst>
              <a:ext uri="{FF2B5EF4-FFF2-40B4-BE49-F238E27FC236}">
                <a16:creationId xmlns:a16="http://schemas.microsoft.com/office/drawing/2014/main" id="{E4EC12F3-F759-44E6-868E-5178C911FA19}"/>
              </a:ext>
            </a:extLst>
          </p:cNvPr>
          <p:cNvSpPr/>
          <p:nvPr/>
        </p:nvSpPr>
        <p:spPr>
          <a:xfrm>
            <a:off x="5826088" y="3492829"/>
            <a:ext cx="6095118" cy="1107996"/>
          </a:xfrm>
          <a:prstGeom prst="rect">
            <a:avLst/>
          </a:prstGeom>
        </p:spPr>
        <p:txBody>
          <a:bodyPr>
            <a:spAutoFit/>
          </a:bodyPr>
          <a:lstStyle/>
          <a:p>
            <a:pPr algn="just"/>
            <a:r>
              <a:rPr lang="en-US" sz="2200" b="1" spc="-75" dirty="0">
                <a:solidFill>
                  <a:schemeClr val="tx2">
                    <a:lumMod val="75000"/>
                    <a:lumOff val="25000"/>
                  </a:schemeClr>
                </a:solidFill>
              </a:rPr>
              <a:t>Students/trainees, teachers and lecturers exchange </a:t>
            </a:r>
            <a:r>
              <a:rPr lang="en-US" sz="2200" spc="-75" dirty="0">
                <a:solidFill>
                  <a:schemeClr val="tx2">
                    <a:lumMod val="75000"/>
                    <a:lumOff val="25000"/>
                  </a:schemeClr>
                </a:solidFill>
              </a:rPr>
              <a:t>and </a:t>
            </a:r>
            <a:r>
              <a:rPr lang="en-US" sz="2200" b="1" spc="-75" dirty="0">
                <a:solidFill>
                  <a:schemeClr val="tx2">
                    <a:lumMod val="75000"/>
                    <a:lumOff val="25000"/>
                  </a:schemeClr>
                </a:solidFill>
              </a:rPr>
              <a:t>scholarships (physical and virtually).</a:t>
            </a:r>
            <a:r>
              <a:rPr lang="en-US" sz="2200" dirty="0"/>
              <a:t> </a:t>
            </a:r>
          </a:p>
          <a:p>
            <a:pPr algn="just"/>
            <a:endParaRPr lang="en-US" sz="2200" b="1" spc="-75" dirty="0">
              <a:solidFill>
                <a:schemeClr val="tx2">
                  <a:lumMod val="75000"/>
                  <a:lumOff val="25000"/>
                </a:schemeClr>
              </a:solidFill>
            </a:endParaRPr>
          </a:p>
        </p:txBody>
      </p:sp>
      <p:sp>
        <p:nvSpPr>
          <p:cNvPr id="21" name="Tittel 1">
            <a:extLst>
              <a:ext uri="{FF2B5EF4-FFF2-40B4-BE49-F238E27FC236}">
                <a16:creationId xmlns:a16="http://schemas.microsoft.com/office/drawing/2014/main" id="{9BEF9A9F-4F85-4A34-8F84-40AB7FFA64B0}"/>
              </a:ext>
            </a:extLst>
          </p:cNvPr>
          <p:cNvSpPr txBox="1">
            <a:spLocks/>
          </p:cNvSpPr>
          <p:nvPr/>
        </p:nvSpPr>
        <p:spPr>
          <a:xfrm>
            <a:off x="5085720" y="3093657"/>
            <a:ext cx="936973"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#06</a:t>
            </a:r>
            <a:endParaRPr lang="en-GB" sz="2400" dirty="0">
              <a:solidFill>
                <a:schemeClr val="bg1">
                  <a:lumMod val="85000"/>
                </a:schemeClr>
              </a:solidFill>
            </a:endParaRPr>
          </a:p>
        </p:txBody>
      </p:sp>
      <p:sp>
        <p:nvSpPr>
          <p:cNvPr id="22" name="Tittel 1">
            <a:extLst>
              <a:ext uri="{FF2B5EF4-FFF2-40B4-BE49-F238E27FC236}">
                <a16:creationId xmlns:a16="http://schemas.microsoft.com/office/drawing/2014/main" id="{945F66A2-FD1B-4C73-AC69-AA6CE23C4195}"/>
              </a:ext>
            </a:extLst>
          </p:cNvPr>
          <p:cNvSpPr txBox="1">
            <a:spLocks/>
          </p:cNvSpPr>
          <p:nvPr/>
        </p:nvSpPr>
        <p:spPr>
          <a:xfrm>
            <a:off x="5106096" y="3504951"/>
            <a:ext cx="936973" cy="369332"/>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a:lstStyle>
          <a:p>
            <a:r>
              <a:rPr lang="pt-PT" sz="2400" dirty="0">
                <a:solidFill>
                  <a:schemeClr val="bg1">
                    <a:lumMod val="85000"/>
                  </a:schemeClr>
                </a:solidFill>
              </a:rPr>
              <a:t>#07</a:t>
            </a:r>
            <a:endParaRPr lang="en-GB" sz="2400" dirty="0">
              <a:solidFill>
                <a:schemeClr val="bg1">
                  <a:lumMod val="85000"/>
                </a:schemeClr>
              </a:solidFill>
            </a:endParaRPr>
          </a:p>
        </p:txBody>
      </p:sp>
      <p:sp>
        <p:nvSpPr>
          <p:cNvPr id="23" name="Retângulo 22">
            <a:extLst>
              <a:ext uri="{FF2B5EF4-FFF2-40B4-BE49-F238E27FC236}">
                <a16:creationId xmlns:a16="http://schemas.microsoft.com/office/drawing/2014/main" id="{AAEB97EC-3C65-4762-A8E5-159190975196}"/>
              </a:ext>
            </a:extLst>
          </p:cNvPr>
          <p:cNvSpPr/>
          <p:nvPr/>
        </p:nvSpPr>
        <p:spPr>
          <a:xfrm>
            <a:off x="3925435" y="4312457"/>
            <a:ext cx="1740282" cy="646331"/>
          </a:xfrm>
          <a:prstGeom prst="rect">
            <a:avLst/>
          </a:prstGeom>
        </p:spPr>
        <p:txBody>
          <a:bodyPr wrap="square">
            <a:spAutoFit/>
          </a:bodyPr>
          <a:lstStyle/>
          <a:p>
            <a:r>
              <a:rPr lang="pt-PT" sz="3600" b="1" spc="-300" dirty="0" err="1">
                <a:solidFill>
                  <a:schemeClr val="accent1">
                    <a:lumMod val="50000"/>
                  </a:schemeClr>
                </a:solidFill>
                <a:latin typeface="+mj-lt"/>
                <a:ea typeface="+mj-ea"/>
                <a:cs typeface="+mj-cs"/>
              </a:rPr>
              <a:t>Examples</a:t>
            </a:r>
            <a:r>
              <a:rPr lang="pt-PT" sz="3600" b="1" spc="-300" dirty="0">
                <a:solidFill>
                  <a:schemeClr val="accent1">
                    <a:lumMod val="50000"/>
                  </a:schemeClr>
                </a:solidFill>
                <a:latin typeface="+mj-lt"/>
                <a:ea typeface="+mj-ea"/>
                <a:cs typeface="+mj-cs"/>
              </a:rPr>
              <a:t>:</a:t>
            </a:r>
          </a:p>
        </p:txBody>
      </p:sp>
      <p:sp>
        <p:nvSpPr>
          <p:cNvPr id="3" name="Retângulo 2">
            <a:extLst>
              <a:ext uri="{FF2B5EF4-FFF2-40B4-BE49-F238E27FC236}">
                <a16:creationId xmlns:a16="http://schemas.microsoft.com/office/drawing/2014/main" id="{707EEF41-ED59-40E0-A403-BC0B65BD3C24}"/>
              </a:ext>
            </a:extLst>
          </p:cNvPr>
          <p:cNvSpPr/>
          <p:nvPr/>
        </p:nvSpPr>
        <p:spPr>
          <a:xfrm>
            <a:off x="4015539" y="4888679"/>
            <a:ext cx="6135975" cy="369332"/>
          </a:xfrm>
          <a:prstGeom prst="rect">
            <a:avLst/>
          </a:prstGeom>
        </p:spPr>
        <p:txBody>
          <a:bodyPr wrap="none">
            <a:spAutoFit/>
          </a:bodyPr>
          <a:lstStyle/>
          <a:p>
            <a:r>
              <a:rPr lang="en-US" spc="-150" dirty="0">
                <a:solidFill>
                  <a:schemeClr val="tx2">
                    <a:lumMod val="75000"/>
                    <a:lumOff val="25000"/>
                  </a:schemeClr>
                </a:solidFill>
              </a:rPr>
              <a:t>Provide platforms for digital learning and also for on board training of seafarers</a:t>
            </a:r>
            <a:endParaRPr lang="pt-PT" dirty="0"/>
          </a:p>
        </p:txBody>
      </p:sp>
      <p:sp>
        <p:nvSpPr>
          <p:cNvPr id="4" name="Retângulo 3">
            <a:extLst>
              <a:ext uri="{FF2B5EF4-FFF2-40B4-BE49-F238E27FC236}">
                <a16:creationId xmlns:a16="http://schemas.microsoft.com/office/drawing/2014/main" id="{D126F84D-1132-4A68-BB80-81E81451ADA6}"/>
              </a:ext>
            </a:extLst>
          </p:cNvPr>
          <p:cNvSpPr/>
          <p:nvPr/>
        </p:nvSpPr>
        <p:spPr>
          <a:xfrm>
            <a:off x="4015539" y="5285316"/>
            <a:ext cx="7807006" cy="369332"/>
          </a:xfrm>
          <a:prstGeom prst="rect">
            <a:avLst/>
          </a:prstGeom>
        </p:spPr>
        <p:txBody>
          <a:bodyPr wrap="square">
            <a:spAutoFit/>
          </a:bodyPr>
          <a:lstStyle/>
          <a:p>
            <a:pPr algn="just"/>
            <a:r>
              <a:rPr lang="en-US" spc="-150" dirty="0">
                <a:solidFill>
                  <a:schemeClr val="tx2">
                    <a:lumMod val="75000"/>
                    <a:lumOff val="25000"/>
                  </a:schemeClr>
                </a:solidFill>
              </a:rPr>
              <a:t>Scholarships can be included into projects related to other activities or as an isolated activity</a:t>
            </a:r>
          </a:p>
        </p:txBody>
      </p:sp>
      <p:sp>
        <p:nvSpPr>
          <p:cNvPr id="6" name="Retângulo 5">
            <a:extLst>
              <a:ext uri="{FF2B5EF4-FFF2-40B4-BE49-F238E27FC236}">
                <a16:creationId xmlns:a16="http://schemas.microsoft.com/office/drawing/2014/main" id="{5267105B-3DB5-487A-ADF0-92459D3F88C7}"/>
              </a:ext>
            </a:extLst>
          </p:cNvPr>
          <p:cNvSpPr/>
          <p:nvPr/>
        </p:nvSpPr>
        <p:spPr>
          <a:xfrm>
            <a:off x="3985551" y="5632164"/>
            <a:ext cx="6096000" cy="646331"/>
          </a:xfrm>
          <a:prstGeom prst="rect">
            <a:avLst/>
          </a:prstGeom>
        </p:spPr>
        <p:txBody>
          <a:bodyPr>
            <a:spAutoFit/>
          </a:bodyPr>
          <a:lstStyle/>
          <a:p>
            <a:pPr algn="just"/>
            <a:r>
              <a:rPr lang="en-US" spc="-150" dirty="0">
                <a:solidFill>
                  <a:schemeClr val="tx2">
                    <a:lumMod val="75000"/>
                    <a:lumOff val="25000"/>
                  </a:schemeClr>
                </a:solidFill>
              </a:rPr>
              <a:t>Exchange programs to be supported can be under master or PhD </a:t>
            </a:r>
            <a:r>
              <a:rPr lang="en-US" spc="-150" dirty="0" err="1">
                <a:solidFill>
                  <a:schemeClr val="tx2">
                    <a:lumMod val="75000"/>
                    <a:lumOff val="25000"/>
                  </a:schemeClr>
                </a:solidFill>
              </a:rPr>
              <a:t>programmes</a:t>
            </a:r>
            <a:r>
              <a:rPr lang="en-US" spc="-150" dirty="0">
                <a:solidFill>
                  <a:schemeClr val="tx2">
                    <a:lumMod val="75000"/>
                    <a:lumOff val="25000"/>
                  </a:schemeClr>
                </a:solidFill>
              </a:rPr>
              <a:t> already in place</a:t>
            </a:r>
          </a:p>
        </p:txBody>
      </p:sp>
    </p:spTree>
    <p:extLst>
      <p:ext uri="{BB962C8B-B14F-4D97-AF65-F5344CB8AC3E}">
        <p14:creationId xmlns:p14="http://schemas.microsoft.com/office/powerpoint/2010/main" val="348552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ítulo 1">
            <a:extLst>
              <a:ext uri="{FF2B5EF4-FFF2-40B4-BE49-F238E27FC236}">
                <a16:creationId xmlns:a16="http://schemas.microsoft.com/office/drawing/2014/main" id="{AB7593AD-8675-4BF1-93AB-36E581B7B81C}"/>
              </a:ext>
            </a:extLst>
          </p:cNvPr>
          <p:cNvSpPr>
            <a:spLocks noGrp="1"/>
          </p:cNvSpPr>
          <p:nvPr>
            <p:ph type="title"/>
          </p:nvPr>
        </p:nvSpPr>
        <p:spPr>
          <a:xfrm>
            <a:off x="2618437" y="991262"/>
            <a:ext cx="6955124" cy="1066802"/>
          </a:xfrm>
        </p:spPr>
        <p:txBody>
          <a:bodyPr>
            <a:normAutofit/>
          </a:bodyPr>
          <a:lstStyle/>
          <a:p>
            <a:pPr algn="ctr"/>
            <a:r>
              <a:rPr lang="pt-PT" sz="4000">
                <a:solidFill>
                  <a:srgbClr val="FFFFFF"/>
                </a:solidFill>
              </a:rPr>
              <a:t>Additional information</a:t>
            </a:r>
          </a:p>
        </p:txBody>
      </p:sp>
      <p:sp>
        <p:nvSpPr>
          <p:cNvPr id="3" name="Marcador de Posição de Conteúdo 2">
            <a:extLst>
              <a:ext uri="{FF2B5EF4-FFF2-40B4-BE49-F238E27FC236}">
                <a16:creationId xmlns:a16="http://schemas.microsoft.com/office/drawing/2014/main" id="{62B8CC6F-1A0A-4D87-81E8-4F05D1A4A126}"/>
              </a:ext>
            </a:extLst>
          </p:cNvPr>
          <p:cNvSpPr>
            <a:spLocks noGrp="1"/>
          </p:cNvSpPr>
          <p:nvPr>
            <p:ph idx="1"/>
          </p:nvPr>
        </p:nvSpPr>
        <p:spPr>
          <a:xfrm>
            <a:off x="3001817" y="1828801"/>
            <a:ext cx="6571743" cy="4331854"/>
          </a:xfrm>
        </p:spPr>
        <p:txBody>
          <a:bodyPr anchor="t">
            <a:normAutofit fontScale="92500" lnSpcReduction="10000"/>
          </a:bodyPr>
          <a:lstStyle/>
          <a:p>
            <a:pPr marL="0" indent="0">
              <a:buNone/>
            </a:pPr>
            <a:r>
              <a:rPr lang="pt-PT" sz="2000" dirty="0">
                <a:solidFill>
                  <a:srgbClr val="FFFFFF"/>
                </a:solidFill>
              </a:rPr>
              <a:t>VET </a:t>
            </a:r>
            <a:r>
              <a:rPr lang="pt-PT" sz="2000" dirty="0" err="1">
                <a:solidFill>
                  <a:srgbClr val="FFFFFF"/>
                </a:solidFill>
              </a:rPr>
              <a:t>Education</a:t>
            </a:r>
            <a:r>
              <a:rPr lang="pt-PT" sz="2000" dirty="0">
                <a:solidFill>
                  <a:srgbClr val="FFFFFF"/>
                </a:solidFill>
              </a:rPr>
              <a:t> in </a:t>
            </a:r>
            <a:r>
              <a:rPr lang="pt-PT" sz="2000" dirty="0" err="1">
                <a:solidFill>
                  <a:srgbClr val="FFFFFF"/>
                </a:solidFill>
              </a:rPr>
              <a:t>sea</a:t>
            </a:r>
            <a:r>
              <a:rPr lang="pt-PT" sz="2000" dirty="0">
                <a:solidFill>
                  <a:srgbClr val="FFFFFF"/>
                </a:solidFill>
              </a:rPr>
              <a:t> </a:t>
            </a:r>
            <a:r>
              <a:rPr lang="pt-PT" sz="2000" dirty="0" err="1">
                <a:solidFill>
                  <a:srgbClr val="FFFFFF"/>
                </a:solidFill>
              </a:rPr>
              <a:t>thematic</a:t>
            </a:r>
            <a:r>
              <a:rPr lang="pt-PT" sz="2000" dirty="0">
                <a:solidFill>
                  <a:srgbClr val="FFFFFF"/>
                </a:solidFill>
              </a:rPr>
              <a:t> </a:t>
            </a:r>
            <a:r>
              <a:rPr lang="pt-PT" sz="2000" dirty="0" err="1">
                <a:solidFill>
                  <a:srgbClr val="FFFFFF"/>
                </a:solidFill>
              </a:rPr>
              <a:t>area</a:t>
            </a:r>
            <a:r>
              <a:rPr lang="pt-PT" sz="2000" dirty="0">
                <a:solidFill>
                  <a:srgbClr val="FFFFFF"/>
                </a:solidFill>
              </a:rPr>
              <a:t>:</a:t>
            </a:r>
          </a:p>
          <a:p>
            <a:r>
              <a:rPr lang="pt-PT" sz="2000" dirty="0">
                <a:solidFill>
                  <a:srgbClr val="FFFFFF"/>
                </a:solidFill>
              </a:rPr>
              <a:t>Instituto de Tecnologias Náuticas : </a:t>
            </a:r>
            <a:r>
              <a:rPr lang="pt-PT" sz="2000"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http://www.itn.com.pt</a:t>
            </a:r>
            <a:endParaRPr lang="pt-PT" sz="2000" dirty="0">
              <a:solidFill>
                <a:schemeClr val="accent1">
                  <a:lumMod val="40000"/>
                  <a:lumOff val="60000"/>
                </a:schemeClr>
              </a:solidFill>
            </a:endParaRPr>
          </a:p>
          <a:p>
            <a:r>
              <a:rPr lang="pt-PT" sz="2000" dirty="0">
                <a:solidFill>
                  <a:srgbClr val="FFFFFF"/>
                </a:solidFill>
              </a:rPr>
              <a:t>Escola Náutica Infante D. Henrique: </a:t>
            </a:r>
            <a:r>
              <a:rPr lang="pt-PT" sz="2000"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https://www.enautica.pt</a:t>
            </a:r>
            <a:r>
              <a:rPr lang="pt-PT" sz="2000" dirty="0">
                <a:solidFill>
                  <a:srgbClr val="FFFFFF"/>
                </a:solidFill>
                <a:hlinkClick r:id="rId4">
                  <a:extLst>
                    <a:ext uri="{A12FA001-AC4F-418D-AE19-62706E023703}">
                      <ahyp:hlinkClr xmlns:ahyp="http://schemas.microsoft.com/office/drawing/2018/hyperlinkcolor" val="tx"/>
                    </a:ext>
                  </a:extLst>
                </a:hlinkClick>
              </a:rPr>
              <a:t>/</a:t>
            </a:r>
            <a:endParaRPr lang="pt-PT" sz="2000" dirty="0">
              <a:solidFill>
                <a:srgbClr val="FFFFFF"/>
              </a:solidFill>
            </a:endParaRPr>
          </a:p>
          <a:p>
            <a:r>
              <a:rPr lang="pt-PT" sz="2000" dirty="0" err="1">
                <a:solidFill>
                  <a:srgbClr val="FFFFFF"/>
                </a:solidFill>
              </a:rPr>
              <a:t>ForMar</a:t>
            </a:r>
            <a:r>
              <a:rPr lang="pt-PT" sz="2000" dirty="0">
                <a:solidFill>
                  <a:srgbClr val="FFFFFF"/>
                </a:solidFill>
              </a:rPr>
              <a:t>: </a:t>
            </a:r>
            <a:r>
              <a:rPr lang="pt-PT" sz="2000"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https://e-for-mar.com/</a:t>
            </a:r>
            <a:endParaRPr lang="pt-PT" sz="2000" dirty="0">
              <a:solidFill>
                <a:schemeClr val="accent1">
                  <a:lumMod val="40000"/>
                  <a:lumOff val="60000"/>
                </a:schemeClr>
              </a:solidFill>
            </a:endParaRPr>
          </a:p>
          <a:p>
            <a:endParaRPr lang="pt-PT" sz="2000" dirty="0">
              <a:solidFill>
                <a:srgbClr val="FFFFFF"/>
              </a:solidFill>
            </a:endParaRPr>
          </a:p>
          <a:p>
            <a:pPr marL="0" indent="0">
              <a:buNone/>
            </a:pPr>
            <a:r>
              <a:rPr lang="pt-PT" sz="2000" dirty="0">
                <a:solidFill>
                  <a:srgbClr val="FFFFFF"/>
                </a:solidFill>
              </a:rPr>
              <a:t>PO </a:t>
            </a:r>
            <a:r>
              <a:rPr lang="pt-PT" sz="2000" dirty="0" err="1">
                <a:solidFill>
                  <a:srgbClr val="FFFFFF"/>
                </a:solidFill>
              </a:rPr>
              <a:t>Contacts</a:t>
            </a:r>
            <a:r>
              <a:rPr lang="pt-PT" sz="2000" dirty="0">
                <a:solidFill>
                  <a:srgbClr val="FFFFFF"/>
                </a:solidFill>
              </a:rPr>
              <a:t>:</a:t>
            </a:r>
          </a:p>
          <a:p>
            <a:r>
              <a:rPr lang="pt-PT" sz="2000" dirty="0">
                <a:solidFill>
                  <a:schemeClr val="accent1">
                    <a:lumMod val="40000"/>
                    <a:lumOff val="60000"/>
                  </a:schemeClr>
                </a:solidFill>
                <a:hlinkClick r:id="rId6">
                  <a:extLst>
                    <a:ext uri="{A12FA001-AC4F-418D-AE19-62706E023703}">
                      <ahyp:hlinkClr xmlns:ahyp="http://schemas.microsoft.com/office/drawing/2018/hyperlinkcolor" val="tx"/>
                    </a:ext>
                  </a:extLst>
                </a:hlinkClick>
              </a:rPr>
              <a:t>https://www.eeagrants.gov.pt/en/programmes/blue-growth/</a:t>
            </a:r>
            <a:endParaRPr lang="pt-PT" sz="2000" dirty="0">
              <a:solidFill>
                <a:schemeClr val="accent1">
                  <a:lumMod val="40000"/>
                  <a:lumOff val="60000"/>
                </a:schemeClr>
              </a:solidFill>
            </a:endParaRPr>
          </a:p>
          <a:p>
            <a:r>
              <a:rPr lang="pt-PT" sz="2000" dirty="0">
                <a:solidFill>
                  <a:schemeClr val="accent1">
                    <a:lumMod val="40000"/>
                    <a:lumOff val="60000"/>
                  </a:schemeClr>
                </a:solidFill>
                <a:hlinkClick r:id="rId7">
                  <a:extLst>
                    <a:ext uri="{A12FA001-AC4F-418D-AE19-62706E023703}">
                      <ahyp:hlinkClr xmlns:ahyp="http://schemas.microsoft.com/office/drawing/2018/hyperlinkcolor" val="tx"/>
                    </a:ext>
                  </a:extLst>
                </a:hlinkClick>
              </a:rPr>
              <a:t>eeagrants@dgpm.mm.gov.pt</a:t>
            </a:r>
            <a:endParaRPr lang="pt-PT" sz="2000" dirty="0">
              <a:solidFill>
                <a:schemeClr val="accent1">
                  <a:lumMod val="40000"/>
                  <a:lumOff val="60000"/>
                </a:schemeClr>
              </a:solidFill>
            </a:endParaRPr>
          </a:p>
          <a:p>
            <a:endParaRPr lang="pt-PT" sz="2000" dirty="0">
              <a:solidFill>
                <a:srgbClr val="FFFFFF"/>
              </a:solidFill>
            </a:endParaRPr>
          </a:p>
          <a:p>
            <a:pPr marL="0" indent="0">
              <a:buNone/>
            </a:pPr>
            <a:r>
              <a:rPr lang="pt-PT" sz="2000" dirty="0" err="1">
                <a:solidFill>
                  <a:srgbClr val="FFFFFF"/>
                </a:solidFill>
              </a:rPr>
              <a:t>Webinar</a:t>
            </a:r>
            <a:r>
              <a:rPr lang="pt-PT" sz="2000" dirty="0">
                <a:solidFill>
                  <a:srgbClr val="FFFFFF"/>
                </a:solidFill>
              </a:rPr>
              <a:t> </a:t>
            </a:r>
            <a:r>
              <a:rPr lang="pt-PT" sz="2000" dirty="0" err="1">
                <a:solidFill>
                  <a:srgbClr val="FFFFFF"/>
                </a:solidFill>
              </a:rPr>
              <a:t>on</a:t>
            </a:r>
            <a:r>
              <a:rPr lang="pt-PT" sz="2000" dirty="0">
                <a:solidFill>
                  <a:srgbClr val="FFFFFF"/>
                </a:solidFill>
              </a:rPr>
              <a:t> Call #5 </a:t>
            </a:r>
            <a:r>
              <a:rPr lang="pt-PT" sz="2000" dirty="0" err="1">
                <a:solidFill>
                  <a:srgbClr val="FFFFFF"/>
                </a:solidFill>
              </a:rPr>
              <a:t>November</a:t>
            </a:r>
            <a:r>
              <a:rPr lang="pt-PT" sz="2000" dirty="0">
                <a:solidFill>
                  <a:srgbClr val="FFFFFF"/>
                </a:solidFill>
              </a:rPr>
              <a:t> 18th: </a:t>
            </a:r>
            <a:r>
              <a:rPr lang="pt-PT" sz="2000" dirty="0">
                <a:solidFill>
                  <a:schemeClr val="accent1">
                    <a:lumMod val="40000"/>
                    <a:lumOff val="60000"/>
                  </a:schemeClr>
                </a:solidFill>
                <a:hlinkClick r:id="rId8">
                  <a:extLst>
                    <a:ext uri="{A12FA001-AC4F-418D-AE19-62706E023703}">
                      <ahyp:hlinkClr xmlns:ahyp="http://schemas.microsoft.com/office/drawing/2018/hyperlinkcolor" val="tx"/>
                    </a:ext>
                  </a:extLst>
                </a:hlinkClick>
              </a:rPr>
              <a:t>https://www.eeagrants.gov.pt/en/programmes/blue-growth/news/webinar-call5-education/</a:t>
            </a:r>
            <a:endParaRPr lang="pt-PT" sz="2000" dirty="0">
              <a:solidFill>
                <a:schemeClr val="accent1">
                  <a:lumMod val="40000"/>
                  <a:lumOff val="60000"/>
                </a:schemeClr>
              </a:solidFill>
            </a:endParaRPr>
          </a:p>
          <a:p>
            <a:pPr marL="0" indent="0">
              <a:buNone/>
            </a:pPr>
            <a:endParaRPr lang="pt-PT" sz="2000" dirty="0">
              <a:solidFill>
                <a:srgbClr val="FFFFFF"/>
              </a:solidFill>
            </a:endParaRPr>
          </a:p>
          <a:p>
            <a:endParaRPr lang="pt-PT" sz="1700" dirty="0">
              <a:solidFill>
                <a:srgbClr val="FFFFFF"/>
              </a:solidFill>
            </a:endParaRPr>
          </a:p>
          <a:p>
            <a:endParaRPr lang="pt-PT" sz="1700" dirty="0">
              <a:solidFill>
                <a:srgbClr val="FFFFFF"/>
              </a:solidFill>
            </a:endParaRPr>
          </a:p>
          <a:p>
            <a:endParaRPr lang="pt-PT" sz="1700" dirty="0">
              <a:solidFill>
                <a:srgbClr val="FFFFFF"/>
              </a:solidFill>
            </a:endParaRPr>
          </a:p>
          <a:p>
            <a:endParaRPr lang="pt-PT" sz="1700" dirty="0">
              <a:solidFill>
                <a:srgbClr val="FFFFFF"/>
              </a:solidFill>
            </a:endParaRPr>
          </a:p>
          <a:p>
            <a:endParaRPr lang="pt-PT" sz="1700" dirty="0">
              <a:solidFill>
                <a:srgbClr val="FFFFFF"/>
              </a:solidFill>
            </a:endParaRPr>
          </a:p>
          <a:p>
            <a:endParaRPr lang="pt-PT" sz="1700" dirty="0">
              <a:solidFill>
                <a:srgbClr val="FFFFFF"/>
              </a:solidFill>
            </a:endParaRPr>
          </a:p>
        </p:txBody>
      </p:sp>
      <p:pic>
        <p:nvPicPr>
          <p:cNvPr id="4" name="Imagem 3">
            <a:extLst>
              <a:ext uri="{FF2B5EF4-FFF2-40B4-BE49-F238E27FC236}">
                <a16:creationId xmlns:a16="http://schemas.microsoft.com/office/drawing/2014/main" id="{FA7F5D2E-DC20-4301-AA23-1A330A889F0E}"/>
              </a:ext>
            </a:extLst>
          </p:cNvPr>
          <p:cNvPicPr>
            <a:picLocks noChangeAspect="1"/>
          </p:cNvPicPr>
          <p:nvPr/>
        </p:nvPicPr>
        <p:blipFill>
          <a:blip r:embed="rId9"/>
          <a:stretch>
            <a:fillRect/>
          </a:stretch>
        </p:blipFill>
        <p:spPr>
          <a:xfrm>
            <a:off x="949144" y="292966"/>
            <a:ext cx="1171764" cy="823055"/>
          </a:xfrm>
          <a:prstGeom prst="rect">
            <a:avLst/>
          </a:prstGeom>
        </p:spPr>
      </p:pic>
    </p:spTree>
    <p:extLst>
      <p:ext uri="{BB962C8B-B14F-4D97-AF65-F5344CB8AC3E}">
        <p14:creationId xmlns:p14="http://schemas.microsoft.com/office/powerpoint/2010/main" val="41152283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559</Words>
  <Application>Microsoft Office PowerPoint</Application>
  <PresentationFormat>Ecrã Panorâmico</PresentationFormat>
  <Paragraphs>59</Paragraphs>
  <Slides>3</Slides>
  <Notes>1</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vt:i4>
      </vt:variant>
    </vt:vector>
  </HeadingPairs>
  <TitlesOfParts>
    <vt:vector size="9" baseType="lpstr">
      <vt:lpstr>Arial</vt:lpstr>
      <vt:lpstr>Calibri</vt:lpstr>
      <vt:lpstr>Calibri Light</vt:lpstr>
      <vt:lpstr>Times New Roman</vt:lpstr>
      <vt:lpstr>Wingdings</vt:lpstr>
      <vt:lpstr>Tema do Office</vt:lpstr>
      <vt:lpstr> Blue Growth</vt:lpstr>
      <vt:lpstr>Apresentação do PowerPoint</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Blue Growth</dc:title>
  <dc:creator>Mafalda Matos</dc:creator>
  <cp:lastModifiedBy>Mafalda Matos</cp:lastModifiedBy>
  <cp:revision>4</cp:revision>
  <dcterms:created xsi:type="dcterms:W3CDTF">2020-11-10T12:36:08Z</dcterms:created>
  <dcterms:modified xsi:type="dcterms:W3CDTF">2020-11-10T12:49:29Z</dcterms:modified>
</cp:coreProperties>
</file>