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20" r:id="rId2"/>
    <p:sldMasterId id="2147483756" r:id="rId3"/>
  </p:sldMasterIdLst>
  <p:notesMasterIdLst>
    <p:notesMasterId r:id="rId17"/>
  </p:notesMasterIdLst>
  <p:handoutMasterIdLst>
    <p:handoutMasterId r:id="rId18"/>
  </p:handoutMasterIdLst>
  <p:sldIdLst>
    <p:sldId id="297" r:id="rId4"/>
    <p:sldId id="257" r:id="rId5"/>
    <p:sldId id="296" r:id="rId6"/>
    <p:sldId id="308" r:id="rId7"/>
    <p:sldId id="298" r:id="rId8"/>
    <p:sldId id="309" r:id="rId9"/>
    <p:sldId id="312" r:id="rId10"/>
    <p:sldId id="321" r:id="rId11"/>
    <p:sldId id="327" r:id="rId12"/>
    <p:sldId id="325" r:id="rId13"/>
    <p:sldId id="299" r:id="rId14"/>
    <p:sldId id="306" r:id="rId15"/>
    <p:sldId id="324" r:id="rId16"/>
  </p:sldIdLst>
  <p:sldSz cx="9144000" cy="6858000" type="screen4x3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6092"/>
    <a:srgbClr val="CCDAEC"/>
    <a:srgbClr val="D2FED7"/>
    <a:srgbClr val="00B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45306" autoAdjust="0"/>
  </p:normalViewPr>
  <p:slideViewPr>
    <p:cSldViewPr>
      <p:cViewPr>
        <p:scale>
          <a:sx n="100" d="100"/>
          <a:sy n="100" d="100"/>
        </p:scale>
        <p:origin x="-462" y="4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504" y="-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9B4FB-539A-4E0C-9249-DD9FA29CD827}" type="datetimeFigureOut">
              <a:rPr lang="en-GB" smtClean="0"/>
              <a:pPr/>
              <a:t>02/05/2013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4F5C5-75ED-43AE-81EC-C3CBEE3D03C1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986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4B300-A230-4637-8FD4-9382FDA24FE0}" type="datetimeFigureOut">
              <a:rPr lang="en-GB" smtClean="0"/>
              <a:pPr/>
              <a:t>02/05/2013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E6645-C007-4688-9E96-C26C5A4CB21E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583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E6645-C007-4688-9E96-C26C5A4CB21E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9B56-365E-4E96-A70D-7F98739173B9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33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2AF8B-26B2-4262-B0F2-8900B307B6BF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9819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AEC5-FFAE-4C23-852C-7F4946A11BF9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099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613F8-86C3-46A4-85A4-BE4496F1C752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B55A-F24E-4360-BA6D-9667A6C3D7C1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7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5888-BAB7-46F1-9E13-D2ACD5F92695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98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C15F5-AE97-42D0-83F7-053A7BEA00E4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1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E75-8E28-410E-942D-20C4C952DF96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91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9E393-6F3C-4C7C-96EB-86AC502FBC1F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12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72A9F-14A4-4AE5-A17C-8E8EAE2687E5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16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BE19-6906-43EC-9066-363C321BA71E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0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D272A-1062-4483-B64D-DB7262928E5C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3972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5196-0B75-4C3B-88FD-11D657BF0DF1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39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2DF4E-8CEE-4B6B-9572-3860688AA7A2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19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89524-0640-446F-A648-61BA3758BC7B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95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691B-DF72-4FDE-BE8C-F7DA3DE69FD1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54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EE913-7E3F-48A9-A22F-4699A269A3F7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7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EAECA-506C-4AFA-977A-D168CDE7C519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37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B068-9952-4CB6-8008-A0AACC32601F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24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A9F72-3AF5-4F8F-8645-77F87F1AF5C4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470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2AE3C-B998-421B-8AEE-452243F5ABA3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63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0022-2DC7-435F-9B0D-7CCFDC1BE562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6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B10F-F8F0-4719-A6E6-76B5CC6E629C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59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F6D1B-0E30-4055-922D-33DEB0E6FE69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71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600A-E90C-42E2-89E5-36E1F6C3425F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10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E3DC-EF87-4D74-9DE1-F612D9EF6259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72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D9C69-867B-4715-93BA-735456B9CC5E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3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E2F79-D040-4F1F-AE60-5706995FBBD6}" type="datetime1">
              <a:rPr lang="pt-PT" smtClean="0"/>
              <a:t>02-05-2013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652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865A3-B835-4AC3-BDE2-6F38198B36EB}" type="datetime1">
              <a:rPr lang="pt-PT" smtClean="0"/>
              <a:t>02-05-2013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099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D094-A99E-4104-B360-66C14B74254B}" type="datetime1">
              <a:rPr lang="pt-PT" smtClean="0"/>
              <a:t>02-05-2013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041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3930D-EBED-4A3F-9CA8-E1F548CC4F01}" type="datetime1">
              <a:rPr lang="pt-PT" smtClean="0"/>
              <a:t>02-05-2013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751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F728-0A02-480C-B49E-10848BBFCBF5}" type="datetime1">
              <a:rPr lang="pt-PT" smtClean="0"/>
              <a:t>02-05-2013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520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1866F-F646-48FA-8631-06B026DC8EAB}" type="datetime1">
              <a:rPr lang="pt-PT" smtClean="0"/>
              <a:t>02-05-2013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573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55CEB-B198-484A-BE01-EF57457EE31D}" type="datetime1">
              <a:rPr lang="pt-PT" smtClean="0"/>
              <a:t>02-05-2013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10FC-CA27-4682-8FB0-327C207CF366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38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0A0EB-6A6D-41A0-9D71-7FE13128ADB6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972BD-9B9A-4BCB-B438-CC02B5959500}" type="datetime1">
              <a:rPr lang="pt-PT" smtClean="0">
                <a:solidFill>
                  <a:prstClr val="black">
                    <a:tint val="75000"/>
                  </a:prstClr>
                </a:solidFill>
              </a:rPr>
              <a:t>02-05-2013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810FC-CA27-4682-8FB0-327C207CF366}" type="slidenum">
              <a:rPr lang="pt-PT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P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4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peamaritime.eu/" TargetMode="External"/><Relationship Id="rId3" Type="http://schemas.openxmlformats.org/officeDocument/2006/relationships/hyperlink" Target="mailto:dortiz@magrama.es" TargetMode="External"/><Relationship Id="rId7" Type="http://schemas.openxmlformats.org/officeDocument/2006/relationships/hyperlink" Target="mailto:stephen.jay@liv.ac.uk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Relationship Id="rId6" Type="http://schemas.openxmlformats.org/officeDocument/2006/relationships/hyperlink" Target="mailto:Gerard.McClarey@doeni.gov.uk" TargetMode="External"/><Relationship Id="rId5" Type="http://schemas.openxmlformats.org/officeDocument/2006/relationships/hyperlink" Target="mailto:margarida.almodovar@dgpm.gov.pt" TargetMode="External"/><Relationship Id="rId4" Type="http://schemas.openxmlformats.org/officeDocument/2006/relationships/hyperlink" Target="mailto:c.omahony@ucc.i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underxmag.com/wp-content/uploads/2011/09/arrasto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2915816" y="3116560"/>
            <a:ext cx="5762203" cy="1752600"/>
          </a:xfrm>
        </p:spPr>
        <p:txBody>
          <a:bodyPr>
            <a:normAutofit fontScale="92500"/>
          </a:bodyPr>
          <a:lstStyle/>
          <a:p>
            <a:pPr algn="l"/>
            <a:r>
              <a:rPr lang="en-US" sz="3900" b="1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Transboundary</a:t>
            </a:r>
            <a:r>
              <a:rPr lang="en-US" sz="39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Planning in the European Atlantic</a:t>
            </a:r>
          </a:p>
          <a:p>
            <a:pPr algn="l"/>
            <a:r>
              <a:rPr lang="en-US" sz="2600" i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Margarida Almodovar, DGPM, PT</a:t>
            </a: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7504" y="44624"/>
            <a:ext cx="5112568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Blue Growth in the Mediterranean</a:t>
            </a:r>
          </a:p>
          <a:p>
            <a:pPr algn="l"/>
            <a:r>
              <a:rPr lang="en-US" b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Perspectives of Spain</a:t>
            </a:r>
          </a:p>
          <a:p>
            <a:pPr algn="l"/>
            <a:r>
              <a:rPr lang="en-US" sz="1800" i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Palma de Mallorca, 2-3 May 2013</a:t>
            </a:r>
          </a:p>
        </p:txBody>
      </p:sp>
    </p:spTree>
    <p:extLst>
      <p:ext uri="{BB962C8B-B14F-4D97-AF65-F5344CB8AC3E}">
        <p14:creationId xmlns:p14="http://schemas.microsoft.com/office/powerpoint/2010/main" val="24597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1800" b="1" i="1" dirty="0" smtClean="0">
                <a:solidFill>
                  <a:schemeClr val="bg1"/>
                </a:solidFill>
                <a:latin typeface="Trebuchet MS" pitchFamily="34" charset="0"/>
              </a:rPr>
              <a:t>SELECTED </a:t>
            </a:r>
            <a:r>
              <a:rPr lang="pt-PT" sz="1800" b="1" i="1" dirty="0">
                <a:solidFill>
                  <a:schemeClr val="bg1"/>
                </a:solidFill>
                <a:latin typeface="Trebuchet MS" pitchFamily="34" charset="0"/>
              </a:rPr>
              <a:t>PILOT AREAS</a:t>
            </a: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>
          <a:xfrm>
            <a:off x="8606997" y="6453336"/>
            <a:ext cx="510071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pPr/>
              <a:t>10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8" name="Imagem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22" y="1463396"/>
            <a:ext cx="6552728" cy="2613676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051720" y="4587464"/>
            <a:ext cx="5256584" cy="1145792"/>
            <a:chOff x="677917" y="952854"/>
            <a:chExt cx="6797441" cy="2523182"/>
          </a:xfrm>
        </p:grpSpPr>
        <p:sp>
          <p:nvSpPr>
            <p:cNvPr id="20" name="Rectângulo 19"/>
            <p:cNvSpPr/>
            <p:nvPr/>
          </p:nvSpPr>
          <p:spPr>
            <a:xfrm>
              <a:off x="891855" y="1525143"/>
              <a:ext cx="3130280" cy="17281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 smtClean="0"/>
            </a:p>
            <a:p>
              <a:pPr algn="ctr"/>
              <a:endParaRPr lang="pt-PT" dirty="0"/>
            </a:p>
            <a:p>
              <a:pPr algn="ctr"/>
              <a:endParaRPr lang="pt-PT" dirty="0" smtClean="0"/>
            </a:p>
            <a:p>
              <a:pPr algn="ctr"/>
              <a:endParaRPr lang="pt-PT" dirty="0"/>
            </a:p>
            <a:p>
              <a:pPr algn="ctr"/>
              <a:endParaRPr lang="pt-PT" dirty="0" smtClean="0"/>
            </a:p>
          </p:txBody>
        </p:sp>
        <p:sp>
          <p:nvSpPr>
            <p:cNvPr id="21" name="Rectângulo 20"/>
            <p:cNvSpPr/>
            <p:nvPr/>
          </p:nvSpPr>
          <p:spPr>
            <a:xfrm rot="10800000">
              <a:off x="3985831" y="1525143"/>
              <a:ext cx="3132448" cy="17281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22" name="Grupo 21"/>
            <p:cNvGrpSpPr/>
            <p:nvPr/>
          </p:nvGrpSpPr>
          <p:grpSpPr>
            <a:xfrm flipH="1">
              <a:off x="2688759" y="2221794"/>
              <a:ext cx="2747337" cy="997660"/>
              <a:chOff x="2823533" y="2410725"/>
              <a:chExt cx="2747337" cy="997660"/>
            </a:xfrm>
          </p:grpSpPr>
          <p:sp>
            <p:nvSpPr>
              <p:cNvPr id="47" name="Triângulo isósceles 46"/>
              <p:cNvSpPr/>
              <p:nvPr/>
            </p:nvSpPr>
            <p:spPr>
              <a:xfrm rot="5400000" flipH="1">
                <a:off x="3698372" y="1535886"/>
                <a:ext cx="997660" cy="2747337"/>
              </a:xfrm>
              <a:prstGeom prst="triangle">
                <a:avLst/>
              </a:prstGeom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992363" y="2431340"/>
                <a:ext cx="391705" cy="9770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892263" y="2590745"/>
                <a:ext cx="391705" cy="649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4683415" y="2708921"/>
                <a:ext cx="176617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280007" y="2831764"/>
                <a:ext cx="97926" cy="165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3" name="Rectângulo 22"/>
            <p:cNvSpPr/>
            <p:nvPr/>
          </p:nvSpPr>
          <p:spPr>
            <a:xfrm>
              <a:off x="891855" y="1093095"/>
              <a:ext cx="6226424" cy="36759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2832775" y="1535595"/>
              <a:ext cx="2747337" cy="997660"/>
              <a:chOff x="2823533" y="2410725"/>
              <a:chExt cx="2747337" cy="997660"/>
            </a:xfrm>
          </p:grpSpPr>
          <p:sp>
            <p:nvSpPr>
              <p:cNvPr id="28" name="Triângulo isósceles 27"/>
              <p:cNvSpPr/>
              <p:nvPr/>
            </p:nvSpPr>
            <p:spPr>
              <a:xfrm rot="5400000" flipH="1">
                <a:off x="3698372" y="1535886"/>
                <a:ext cx="997660" cy="2747337"/>
              </a:xfrm>
              <a:prstGeom prst="triangle">
                <a:avLst/>
              </a:prstGeom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2992363" y="2431340"/>
                <a:ext cx="391705" cy="97704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892263" y="2590745"/>
                <a:ext cx="391705" cy="64918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683415" y="2708921"/>
                <a:ext cx="176617" cy="3600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280007" y="2831764"/>
                <a:ext cx="97926" cy="165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cxnSp>
          <p:nvCxnSpPr>
            <p:cNvPr id="25" name="Conexão recta 24"/>
            <p:cNvCxnSpPr/>
            <p:nvPr/>
          </p:nvCxnSpPr>
          <p:spPr>
            <a:xfrm>
              <a:off x="3985831" y="952854"/>
              <a:ext cx="0" cy="2523182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orma livre 25"/>
            <p:cNvSpPr/>
            <p:nvPr/>
          </p:nvSpPr>
          <p:spPr>
            <a:xfrm>
              <a:off x="677918" y="1031349"/>
              <a:ext cx="6797440" cy="175483"/>
            </a:xfrm>
            <a:custGeom>
              <a:avLst/>
              <a:gdLst>
                <a:gd name="connsiteX0" fmla="*/ 0 w 6400800"/>
                <a:gd name="connsiteY0" fmla="*/ 89219 h 175483"/>
                <a:gd name="connsiteX1" fmla="*/ 224286 w 6400800"/>
                <a:gd name="connsiteY1" fmla="*/ 54713 h 175483"/>
                <a:gd name="connsiteX2" fmla="*/ 1000664 w 6400800"/>
                <a:gd name="connsiteY2" fmla="*/ 71966 h 175483"/>
                <a:gd name="connsiteX3" fmla="*/ 1052422 w 6400800"/>
                <a:gd name="connsiteY3" fmla="*/ 89219 h 175483"/>
                <a:gd name="connsiteX4" fmla="*/ 1173192 w 6400800"/>
                <a:gd name="connsiteY4" fmla="*/ 123724 h 175483"/>
                <a:gd name="connsiteX5" fmla="*/ 2225615 w 6400800"/>
                <a:gd name="connsiteY5" fmla="*/ 106472 h 175483"/>
                <a:gd name="connsiteX6" fmla="*/ 2311879 w 6400800"/>
                <a:gd name="connsiteY6" fmla="*/ 89219 h 175483"/>
                <a:gd name="connsiteX7" fmla="*/ 2449902 w 6400800"/>
                <a:gd name="connsiteY7" fmla="*/ 71966 h 175483"/>
                <a:gd name="connsiteX8" fmla="*/ 2501660 w 6400800"/>
                <a:gd name="connsiteY8" fmla="*/ 54713 h 175483"/>
                <a:gd name="connsiteX9" fmla="*/ 2536166 w 6400800"/>
                <a:gd name="connsiteY9" fmla="*/ 2955 h 175483"/>
                <a:gd name="connsiteX10" fmla="*/ 3191773 w 6400800"/>
                <a:gd name="connsiteY10" fmla="*/ 20207 h 175483"/>
                <a:gd name="connsiteX11" fmla="*/ 3450566 w 6400800"/>
                <a:gd name="connsiteY11" fmla="*/ 71966 h 175483"/>
                <a:gd name="connsiteX12" fmla="*/ 3588588 w 6400800"/>
                <a:gd name="connsiteY12" fmla="*/ 89219 h 175483"/>
                <a:gd name="connsiteX13" fmla="*/ 3709358 w 6400800"/>
                <a:gd name="connsiteY13" fmla="*/ 106472 h 175483"/>
                <a:gd name="connsiteX14" fmla="*/ 3795622 w 6400800"/>
                <a:gd name="connsiteY14" fmla="*/ 123724 h 175483"/>
                <a:gd name="connsiteX15" fmla="*/ 4071668 w 6400800"/>
                <a:gd name="connsiteY15" fmla="*/ 140977 h 175483"/>
                <a:gd name="connsiteX16" fmla="*/ 4485736 w 6400800"/>
                <a:gd name="connsiteY16" fmla="*/ 123724 h 175483"/>
                <a:gd name="connsiteX17" fmla="*/ 4537494 w 6400800"/>
                <a:gd name="connsiteY17" fmla="*/ 89219 h 175483"/>
                <a:gd name="connsiteX18" fmla="*/ 4606505 w 6400800"/>
                <a:gd name="connsiteY18" fmla="*/ 71966 h 175483"/>
                <a:gd name="connsiteX19" fmla="*/ 4968815 w 6400800"/>
                <a:gd name="connsiteY19" fmla="*/ 37460 h 175483"/>
                <a:gd name="connsiteX20" fmla="*/ 5124090 w 6400800"/>
                <a:gd name="connsiteY20" fmla="*/ 2955 h 175483"/>
                <a:gd name="connsiteX21" fmla="*/ 5814203 w 6400800"/>
                <a:gd name="connsiteY21" fmla="*/ 37460 h 175483"/>
                <a:gd name="connsiteX22" fmla="*/ 5917720 w 6400800"/>
                <a:gd name="connsiteY22" fmla="*/ 89219 h 175483"/>
                <a:gd name="connsiteX23" fmla="*/ 5969479 w 6400800"/>
                <a:gd name="connsiteY23" fmla="*/ 106472 h 175483"/>
                <a:gd name="connsiteX24" fmla="*/ 6072996 w 6400800"/>
                <a:gd name="connsiteY24" fmla="*/ 158230 h 175483"/>
                <a:gd name="connsiteX25" fmla="*/ 6400800 w 6400800"/>
                <a:gd name="connsiteY25" fmla="*/ 175483 h 1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00800" h="175483">
                  <a:moveTo>
                    <a:pt x="0" y="89219"/>
                  </a:moveTo>
                  <a:cubicBezTo>
                    <a:pt x="65669" y="76085"/>
                    <a:pt x="161616" y="54713"/>
                    <a:pt x="224286" y="54713"/>
                  </a:cubicBezTo>
                  <a:cubicBezTo>
                    <a:pt x="483143" y="54713"/>
                    <a:pt x="741871" y="66215"/>
                    <a:pt x="1000664" y="71966"/>
                  </a:cubicBezTo>
                  <a:cubicBezTo>
                    <a:pt x="1017917" y="77717"/>
                    <a:pt x="1034936" y="84223"/>
                    <a:pt x="1052422" y="89219"/>
                  </a:cubicBezTo>
                  <a:cubicBezTo>
                    <a:pt x="1204093" y="132554"/>
                    <a:pt x="1049075" y="82353"/>
                    <a:pt x="1173192" y="123724"/>
                  </a:cubicBezTo>
                  <a:lnTo>
                    <a:pt x="2225615" y="106472"/>
                  </a:lnTo>
                  <a:cubicBezTo>
                    <a:pt x="2254926" y="105584"/>
                    <a:pt x="2282896" y="93678"/>
                    <a:pt x="2311879" y="89219"/>
                  </a:cubicBezTo>
                  <a:cubicBezTo>
                    <a:pt x="2357706" y="82169"/>
                    <a:pt x="2403894" y="77717"/>
                    <a:pt x="2449902" y="71966"/>
                  </a:cubicBezTo>
                  <a:cubicBezTo>
                    <a:pt x="2467155" y="66215"/>
                    <a:pt x="2487459" y="66074"/>
                    <a:pt x="2501660" y="54713"/>
                  </a:cubicBezTo>
                  <a:cubicBezTo>
                    <a:pt x="2517852" y="41760"/>
                    <a:pt x="2515457" y="3990"/>
                    <a:pt x="2536166" y="2955"/>
                  </a:cubicBezTo>
                  <a:cubicBezTo>
                    <a:pt x="2754505" y="-7962"/>
                    <a:pt x="2973237" y="14456"/>
                    <a:pt x="3191773" y="20207"/>
                  </a:cubicBezTo>
                  <a:cubicBezTo>
                    <a:pt x="3302749" y="47951"/>
                    <a:pt x="3292810" y="47057"/>
                    <a:pt x="3450566" y="71966"/>
                  </a:cubicBezTo>
                  <a:cubicBezTo>
                    <a:pt x="3496364" y="79197"/>
                    <a:pt x="3542629" y="83091"/>
                    <a:pt x="3588588" y="89219"/>
                  </a:cubicBezTo>
                  <a:cubicBezTo>
                    <a:pt x="3628897" y="94594"/>
                    <a:pt x="3669246" y="99787"/>
                    <a:pt x="3709358" y="106472"/>
                  </a:cubicBezTo>
                  <a:cubicBezTo>
                    <a:pt x="3738283" y="111293"/>
                    <a:pt x="3766430" y="120944"/>
                    <a:pt x="3795622" y="123724"/>
                  </a:cubicBezTo>
                  <a:cubicBezTo>
                    <a:pt x="3887402" y="132465"/>
                    <a:pt x="3979653" y="135226"/>
                    <a:pt x="4071668" y="140977"/>
                  </a:cubicBezTo>
                  <a:cubicBezTo>
                    <a:pt x="4209691" y="135226"/>
                    <a:pt x="4348438" y="138979"/>
                    <a:pt x="4485736" y="123724"/>
                  </a:cubicBezTo>
                  <a:cubicBezTo>
                    <a:pt x="4506344" y="121434"/>
                    <a:pt x="4518435" y="97387"/>
                    <a:pt x="4537494" y="89219"/>
                  </a:cubicBezTo>
                  <a:cubicBezTo>
                    <a:pt x="4559288" y="79879"/>
                    <a:pt x="4583358" y="77110"/>
                    <a:pt x="4606505" y="71966"/>
                  </a:cubicBezTo>
                  <a:cubicBezTo>
                    <a:pt x="4758593" y="38169"/>
                    <a:pt x="4740786" y="51712"/>
                    <a:pt x="4968815" y="37460"/>
                  </a:cubicBezTo>
                  <a:cubicBezTo>
                    <a:pt x="4995435" y="30805"/>
                    <a:pt x="5102182" y="2955"/>
                    <a:pt x="5124090" y="2955"/>
                  </a:cubicBezTo>
                  <a:cubicBezTo>
                    <a:pt x="5368369" y="2955"/>
                    <a:pt x="5577122" y="20525"/>
                    <a:pt x="5814203" y="37460"/>
                  </a:cubicBezTo>
                  <a:cubicBezTo>
                    <a:pt x="5848709" y="54713"/>
                    <a:pt x="5882466" y="73551"/>
                    <a:pt x="5917720" y="89219"/>
                  </a:cubicBezTo>
                  <a:cubicBezTo>
                    <a:pt x="5934339" y="96605"/>
                    <a:pt x="5953213" y="98339"/>
                    <a:pt x="5969479" y="106472"/>
                  </a:cubicBezTo>
                  <a:cubicBezTo>
                    <a:pt x="6015359" y="129412"/>
                    <a:pt x="6019994" y="153412"/>
                    <a:pt x="6072996" y="158230"/>
                  </a:cubicBezTo>
                  <a:cubicBezTo>
                    <a:pt x="6181966" y="168136"/>
                    <a:pt x="6400800" y="175483"/>
                    <a:pt x="6400800" y="17548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Forma livre 26"/>
            <p:cNvSpPr/>
            <p:nvPr/>
          </p:nvSpPr>
          <p:spPr>
            <a:xfrm>
              <a:off x="677917" y="3121572"/>
              <a:ext cx="6542690" cy="220718"/>
            </a:xfrm>
            <a:custGeom>
              <a:avLst/>
              <a:gdLst>
                <a:gd name="connsiteX0" fmla="*/ 0 w 6542690"/>
                <a:gd name="connsiteY0" fmla="*/ 220718 h 220718"/>
                <a:gd name="connsiteX1" fmla="*/ 141890 w 6542690"/>
                <a:gd name="connsiteY1" fmla="*/ 141890 h 220718"/>
                <a:gd name="connsiteX2" fmla="*/ 220717 w 6542690"/>
                <a:gd name="connsiteY2" fmla="*/ 126125 h 220718"/>
                <a:gd name="connsiteX3" fmla="*/ 315311 w 6542690"/>
                <a:gd name="connsiteY3" fmla="*/ 94594 h 220718"/>
                <a:gd name="connsiteX4" fmla="*/ 835573 w 6542690"/>
                <a:gd name="connsiteY4" fmla="*/ 110359 h 220718"/>
                <a:gd name="connsiteX5" fmla="*/ 898635 w 6542690"/>
                <a:gd name="connsiteY5" fmla="*/ 126125 h 220718"/>
                <a:gd name="connsiteX6" fmla="*/ 977462 w 6542690"/>
                <a:gd name="connsiteY6" fmla="*/ 141890 h 220718"/>
                <a:gd name="connsiteX7" fmla="*/ 1324304 w 6542690"/>
                <a:gd name="connsiteY7" fmla="*/ 126125 h 220718"/>
                <a:gd name="connsiteX8" fmla="*/ 1371600 w 6542690"/>
                <a:gd name="connsiteY8" fmla="*/ 110359 h 220718"/>
                <a:gd name="connsiteX9" fmla="*/ 1781504 w 6542690"/>
                <a:gd name="connsiteY9" fmla="*/ 126125 h 220718"/>
                <a:gd name="connsiteX10" fmla="*/ 1891862 w 6542690"/>
                <a:gd name="connsiteY10" fmla="*/ 157656 h 220718"/>
                <a:gd name="connsiteX11" fmla="*/ 2002221 w 6542690"/>
                <a:gd name="connsiteY11" fmla="*/ 189187 h 220718"/>
                <a:gd name="connsiteX12" fmla="*/ 2853559 w 6542690"/>
                <a:gd name="connsiteY12" fmla="*/ 141890 h 220718"/>
                <a:gd name="connsiteX13" fmla="*/ 2916621 w 6542690"/>
                <a:gd name="connsiteY13" fmla="*/ 126125 h 220718"/>
                <a:gd name="connsiteX14" fmla="*/ 3783724 w 6542690"/>
                <a:gd name="connsiteY14" fmla="*/ 157656 h 220718"/>
                <a:gd name="connsiteX15" fmla="*/ 3831021 w 6542690"/>
                <a:gd name="connsiteY15" fmla="*/ 173421 h 220718"/>
                <a:gd name="connsiteX16" fmla="*/ 4382814 w 6542690"/>
                <a:gd name="connsiteY16" fmla="*/ 157656 h 220718"/>
                <a:gd name="connsiteX17" fmla="*/ 4445876 w 6542690"/>
                <a:gd name="connsiteY17" fmla="*/ 141890 h 220718"/>
                <a:gd name="connsiteX18" fmla="*/ 4540469 w 6542690"/>
                <a:gd name="connsiteY18" fmla="*/ 126125 h 220718"/>
                <a:gd name="connsiteX19" fmla="*/ 4682359 w 6542690"/>
                <a:gd name="connsiteY19" fmla="*/ 94594 h 220718"/>
                <a:gd name="connsiteX20" fmla="*/ 4761186 w 6542690"/>
                <a:gd name="connsiteY20" fmla="*/ 78828 h 220718"/>
                <a:gd name="connsiteX21" fmla="*/ 4808483 w 6542690"/>
                <a:gd name="connsiteY21" fmla="*/ 63062 h 220718"/>
                <a:gd name="connsiteX22" fmla="*/ 4903076 w 6542690"/>
                <a:gd name="connsiteY22" fmla="*/ 47297 h 220718"/>
                <a:gd name="connsiteX23" fmla="*/ 4966138 w 6542690"/>
                <a:gd name="connsiteY23" fmla="*/ 31531 h 220718"/>
                <a:gd name="connsiteX24" fmla="*/ 5013435 w 6542690"/>
                <a:gd name="connsiteY24" fmla="*/ 15766 h 220718"/>
                <a:gd name="connsiteX25" fmla="*/ 5155324 w 6542690"/>
                <a:gd name="connsiteY25" fmla="*/ 0 h 220718"/>
                <a:gd name="connsiteX26" fmla="*/ 5391807 w 6542690"/>
                <a:gd name="connsiteY26" fmla="*/ 31531 h 220718"/>
                <a:gd name="connsiteX27" fmla="*/ 5470635 w 6542690"/>
                <a:gd name="connsiteY27" fmla="*/ 47297 h 220718"/>
                <a:gd name="connsiteX28" fmla="*/ 5565228 w 6542690"/>
                <a:gd name="connsiteY28" fmla="*/ 78828 h 220718"/>
                <a:gd name="connsiteX29" fmla="*/ 5896304 w 6542690"/>
                <a:gd name="connsiteY29" fmla="*/ 94594 h 220718"/>
                <a:gd name="connsiteX30" fmla="*/ 6195849 w 6542690"/>
                <a:gd name="connsiteY30" fmla="*/ 78828 h 220718"/>
                <a:gd name="connsiteX31" fmla="*/ 6243145 w 6542690"/>
                <a:gd name="connsiteY31" fmla="*/ 63062 h 220718"/>
                <a:gd name="connsiteX32" fmla="*/ 6306207 w 6542690"/>
                <a:gd name="connsiteY32" fmla="*/ 47297 h 220718"/>
                <a:gd name="connsiteX33" fmla="*/ 6526924 w 6542690"/>
                <a:gd name="connsiteY33" fmla="*/ 94594 h 220718"/>
                <a:gd name="connsiteX34" fmla="*/ 6542690 w 6542690"/>
                <a:gd name="connsiteY34" fmla="*/ 110359 h 22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542690" h="220718">
                  <a:moveTo>
                    <a:pt x="0" y="220718"/>
                  </a:moveTo>
                  <a:cubicBezTo>
                    <a:pt x="25257" y="205564"/>
                    <a:pt x="107964" y="153199"/>
                    <a:pt x="141890" y="141890"/>
                  </a:cubicBezTo>
                  <a:cubicBezTo>
                    <a:pt x="167311" y="133416"/>
                    <a:pt x="194865" y="133175"/>
                    <a:pt x="220717" y="126125"/>
                  </a:cubicBezTo>
                  <a:cubicBezTo>
                    <a:pt x="252783" y="117380"/>
                    <a:pt x="315311" y="94594"/>
                    <a:pt x="315311" y="94594"/>
                  </a:cubicBezTo>
                  <a:cubicBezTo>
                    <a:pt x="488732" y="99849"/>
                    <a:pt x="662326" y="100994"/>
                    <a:pt x="835573" y="110359"/>
                  </a:cubicBezTo>
                  <a:cubicBezTo>
                    <a:pt x="857209" y="111529"/>
                    <a:pt x="877483" y="121425"/>
                    <a:pt x="898635" y="126125"/>
                  </a:cubicBezTo>
                  <a:cubicBezTo>
                    <a:pt x="924793" y="131938"/>
                    <a:pt x="951186" y="136635"/>
                    <a:pt x="977462" y="141890"/>
                  </a:cubicBezTo>
                  <a:cubicBezTo>
                    <a:pt x="1093076" y="136635"/>
                    <a:pt x="1208939" y="135354"/>
                    <a:pt x="1324304" y="126125"/>
                  </a:cubicBezTo>
                  <a:cubicBezTo>
                    <a:pt x="1340869" y="124800"/>
                    <a:pt x="1354982" y="110359"/>
                    <a:pt x="1371600" y="110359"/>
                  </a:cubicBezTo>
                  <a:cubicBezTo>
                    <a:pt x="1508336" y="110359"/>
                    <a:pt x="1644869" y="120870"/>
                    <a:pt x="1781504" y="126125"/>
                  </a:cubicBezTo>
                  <a:cubicBezTo>
                    <a:pt x="1894897" y="163922"/>
                    <a:pt x="1753298" y="118067"/>
                    <a:pt x="1891862" y="157656"/>
                  </a:cubicBezTo>
                  <a:cubicBezTo>
                    <a:pt x="2050184" y="202891"/>
                    <a:pt x="1805080" y="139900"/>
                    <a:pt x="2002221" y="189187"/>
                  </a:cubicBezTo>
                  <a:cubicBezTo>
                    <a:pt x="2219637" y="180128"/>
                    <a:pt x="2582265" y="196149"/>
                    <a:pt x="2853559" y="141890"/>
                  </a:cubicBezTo>
                  <a:cubicBezTo>
                    <a:pt x="2874806" y="137641"/>
                    <a:pt x="2895600" y="131380"/>
                    <a:pt x="2916621" y="126125"/>
                  </a:cubicBezTo>
                  <a:cubicBezTo>
                    <a:pt x="2930742" y="126419"/>
                    <a:pt x="3538445" y="108600"/>
                    <a:pt x="3783724" y="157656"/>
                  </a:cubicBezTo>
                  <a:cubicBezTo>
                    <a:pt x="3800020" y="160915"/>
                    <a:pt x="3815255" y="168166"/>
                    <a:pt x="3831021" y="173421"/>
                  </a:cubicBezTo>
                  <a:cubicBezTo>
                    <a:pt x="4014952" y="168166"/>
                    <a:pt x="4199049" y="167080"/>
                    <a:pt x="4382814" y="157656"/>
                  </a:cubicBezTo>
                  <a:cubicBezTo>
                    <a:pt x="4404453" y="156546"/>
                    <a:pt x="4424629" y="146139"/>
                    <a:pt x="4445876" y="141890"/>
                  </a:cubicBezTo>
                  <a:cubicBezTo>
                    <a:pt x="4477221" y="135621"/>
                    <a:pt x="4509019" y="131843"/>
                    <a:pt x="4540469" y="126125"/>
                  </a:cubicBezTo>
                  <a:cubicBezTo>
                    <a:pt x="4671192" y="102357"/>
                    <a:pt x="4568518" y="119892"/>
                    <a:pt x="4682359" y="94594"/>
                  </a:cubicBezTo>
                  <a:cubicBezTo>
                    <a:pt x="4708517" y="88781"/>
                    <a:pt x="4735190" y="85327"/>
                    <a:pt x="4761186" y="78828"/>
                  </a:cubicBezTo>
                  <a:cubicBezTo>
                    <a:pt x="4777308" y="74797"/>
                    <a:pt x="4792260" y="66667"/>
                    <a:pt x="4808483" y="63062"/>
                  </a:cubicBezTo>
                  <a:cubicBezTo>
                    <a:pt x="4839688" y="56128"/>
                    <a:pt x="4871731" y="53566"/>
                    <a:pt x="4903076" y="47297"/>
                  </a:cubicBezTo>
                  <a:cubicBezTo>
                    <a:pt x="4924323" y="43048"/>
                    <a:pt x="4945304" y="37484"/>
                    <a:pt x="4966138" y="31531"/>
                  </a:cubicBezTo>
                  <a:cubicBezTo>
                    <a:pt x="4982117" y="26966"/>
                    <a:pt x="4997043" y="18498"/>
                    <a:pt x="5013435" y="15766"/>
                  </a:cubicBezTo>
                  <a:cubicBezTo>
                    <a:pt x="5060375" y="7943"/>
                    <a:pt x="5108028" y="5255"/>
                    <a:pt x="5155324" y="0"/>
                  </a:cubicBezTo>
                  <a:cubicBezTo>
                    <a:pt x="5283818" y="14277"/>
                    <a:pt x="5280613" y="11314"/>
                    <a:pt x="5391807" y="31531"/>
                  </a:cubicBezTo>
                  <a:cubicBezTo>
                    <a:pt x="5418171" y="36324"/>
                    <a:pt x="5444783" y="40246"/>
                    <a:pt x="5470635" y="47297"/>
                  </a:cubicBezTo>
                  <a:cubicBezTo>
                    <a:pt x="5502700" y="56042"/>
                    <a:pt x="5532029" y="77247"/>
                    <a:pt x="5565228" y="78828"/>
                  </a:cubicBezTo>
                  <a:lnTo>
                    <a:pt x="5896304" y="94594"/>
                  </a:lnTo>
                  <a:cubicBezTo>
                    <a:pt x="5996152" y="89339"/>
                    <a:pt x="6096273" y="87881"/>
                    <a:pt x="6195849" y="78828"/>
                  </a:cubicBezTo>
                  <a:cubicBezTo>
                    <a:pt x="6212399" y="77323"/>
                    <a:pt x="6227166" y="67627"/>
                    <a:pt x="6243145" y="63062"/>
                  </a:cubicBezTo>
                  <a:cubicBezTo>
                    <a:pt x="6263979" y="57109"/>
                    <a:pt x="6285186" y="52552"/>
                    <a:pt x="6306207" y="47297"/>
                  </a:cubicBezTo>
                  <a:cubicBezTo>
                    <a:pt x="6510217" y="64297"/>
                    <a:pt x="6450645" y="18315"/>
                    <a:pt x="6526924" y="94594"/>
                  </a:cubicBezTo>
                  <a:lnTo>
                    <a:pt x="6542690" y="110359"/>
                  </a:lnTo>
                </a:path>
              </a:pathLst>
            </a:cu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5" name="Conexão recta 4"/>
          <p:cNvCxnSpPr/>
          <p:nvPr/>
        </p:nvCxnSpPr>
        <p:spPr>
          <a:xfrm>
            <a:off x="1993498" y="1878759"/>
            <a:ext cx="792088" cy="31152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cta 51"/>
          <p:cNvCxnSpPr/>
          <p:nvPr/>
        </p:nvCxnSpPr>
        <p:spPr>
          <a:xfrm flipH="1">
            <a:off x="6444207" y="2521857"/>
            <a:ext cx="327305" cy="252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xão recta 52"/>
          <p:cNvCxnSpPr/>
          <p:nvPr/>
        </p:nvCxnSpPr>
        <p:spPr>
          <a:xfrm>
            <a:off x="4473904" y="1878759"/>
            <a:ext cx="107606" cy="2304256"/>
          </a:xfrm>
          <a:prstGeom prst="line">
            <a:avLst/>
          </a:prstGeom>
          <a:ln w="19050">
            <a:prstDash val="dashDot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5754382" y="4626061"/>
            <a:ext cx="127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rgbClr val="FF0000"/>
                </a:solidFill>
              </a:rPr>
              <a:t>COASTAL ZONE</a:t>
            </a:r>
            <a:endParaRPr lang="pt-PT" sz="1400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53775" y="4987502"/>
            <a:ext cx="1449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>
                <a:solidFill>
                  <a:schemeClr val="accent1"/>
                </a:solidFill>
              </a:rPr>
              <a:t>MARITIME SPACE</a:t>
            </a:r>
            <a:endParaRPr lang="pt-PT" sz="1400" dirty="0">
              <a:solidFill>
                <a:schemeClr val="accent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462870" y="4994012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accent1"/>
                </a:solidFill>
              </a:rPr>
              <a:t>?</a:t>
            </a:r>
            <a:endParaRPr lang="pt-PT" sz="2800" b="1" dirty="0">
              <a:solidFill>
                <a:schemeClr val="accent1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096271" y="4882971"/>
            <a:ext cx="280050" cy="724947"/>
            <a:chOff x="7082699" y="4104645"/>
            <a:chExt cx="280050" cy="724947"/>
          </a:xfrm>
        </p:grpSpPr>
        <p:sp>
          <p:nvSpPr>
            <p:cNvPr id="54" name="Rectângulo 53"/>
            <p:cNvSpPr/>
            <p:nvPr/>
          </p:nvSpPr>
          <p:spPr>
            <a:xfrm rot="10800000">
              <a:off x="7082699" y="4104645"/>
              <a:ext cx="153597" cy="7249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5" name="Rectângulo 54"/>
            <p:cNvSpPr/>
            <p:nvPr/>
          </p:nvSpPr>
          <p:spPr>
            <a:xfrm rot="10800000">
              <a:off x="7285951" y="4188247"/>
              <a:ext cx="76798" cy="62408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56" name="Grupo 55"/>
          <p:cNvGrpSpPr/>
          <p:nvPr/>
        </p:nvGrpSpPr>
        <p:grpSpPr>
          <a:xfrm flipH="1">
            <a:off x="1899906" y="4864293"/>
            <a:ext cx="280050" cy="724947"/>
            <a:chOff x="7082699" y="4104645"/>
            <a:chExt cx="280050" cy="724947"/>
          </a:xfrm>
        </p:grpSpPr>
        <p:sp>
          <p:nvSpPr>
            <p:cNvPr id="57" name="Rectângulo 56"/>
            <p:cNvSpPr/>
            <p:nvPr/>
          </p:nvSpPr>
          <p:spPr>
            <a:xfrm rot="10800000">
              <a:off x="7082699" y="4104645"/>
              <a:ext cx="153597" cy="72494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8" name="Rectângulo 57"/>
            <p:cNvSpPr/>
            <p:nvPr/>
          </p:nvSpPr>
          <p:spPr>
            <a:xfrm rot="10800000">
              <a:off x="7285951" y="4188247"/>
              <a:ext cx="76798" cy="62408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sp>
        <p:nvSpPr>
          <p:cNvPr id="59" name="CaixaDeTexto 58"/>
          <p:cNvSpPr txBox="1"/>
          <p:nvPr/>
        </p:nvSpPr>
        <p:spPr>
          <a:xfrm>
            <a:off x="7455014" y="5033669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accent1"/>
                </a:solidFill>
              </a:rPr>
              <a:t>?</a:t>
            </a:r>
            <a:endParaRPr lang="pt-PT" sz="2800" b="1" dirty="0">
              <a:solidFill>
                <a:schemeClr val="accent1"/>
              </a:solidFill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260209" y="980728"/>
            <a:ext cx="5165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b="1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Developing MSP </a:t>
            </a:r>
            <a:r>
              <a:rPr lang="en-GB" b="1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outcomes - South context</a:t>
            </a:r>
            <a:endParaRPr lang="en-GB" b="1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Tabela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831816"/>
              </p:ext>
            </p:extLst>
          </p:nvPr>
        </p:nvGraphicFramePr>
        <p:xfrm>
          <a:off x="611560" y="1916832"/>
          <a:ext cx="7488835" cy="3716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607"/>
                <a:gridCol w="770302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  <a:gridCol w="353607"/>
              </a:tblGrid>
              <a:tr h="239264">
                <a:tc rowSpan="4" grid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Work Package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4"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18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Project month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09383">
                <a:tc gridSpan="2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2012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2013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2014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09383">
                <a:tc gridSpan="2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Dec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Jan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Feb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Mar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Apr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May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Jun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Jul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Aug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Sep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Oct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Nov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Dec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Jan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Feb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Mar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Apr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600">
                          <a:effectLst/>
                        </a:rPr>
                        <a:t>May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9383">
                <a:tc gridSpan="2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2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4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5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6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7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8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9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10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11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12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13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14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15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16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17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18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3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1.1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Conceptual framework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CFR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3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1.2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Initial assessment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  <a:defRPr/>
                      </a:pPr>
                      <a:r>
                        <a:rPr lang="en-GB" sz="1400" b="1" dirty="0" smtClean="0">
                          <a:solidFill>
                            <a:srgbClr val="00B050"/>
                          </a:solidFill>
                          <a:effectLst/>
                        </a:rPr>
                        <a:t>SW</a:t>
                      </a:r>
                      <a:endParaRPr lang="pt-PT" sz="1400" b="1" dirty="0" smtClean="0">
                        <a:solidFill>
                          <a:srgbClr val="00B05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IAR</a:t>
                      </a:r>
                      <a:endParaRPr lang="pt-PT" sz="14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3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1.3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Cross-border MSP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effectLst/>
                        </a:rPr>
                        <a:t>SW</a:t>
                      </a:r>
                      <a:endParaRPr lang="pt-PT" sz="16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1400" b="1" dirty="0">
                          <a:solidFill>
                            <a:srgbClr val="FF0000"/>
                          </a:solidFill>
                          <a:effectLst/>
                        </a:rPr>
                        <a:t>SW</a:t>
                      </a:r>
                      <a:endParaRPr lang="pt-PT" sz="1400" b="1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PD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926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1.4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Evaluation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3926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2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Reporting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IR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IR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FR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096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3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 dirty="0" smtClean="0">
                          <a:effectLst/>
                        </a:rPr>
                        <a:t>Management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endParaRPr lang="pt-PT" sz="1100" dirty="0">
                        <a:effectLst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SG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SG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SG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83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>
                          <a:effectLst/>
                        </a:rPr>
                        <a:t>4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700" dirty="0" smtClean="0">
                          <a:effectLst/>
                        </a:rPr>
                        <a:t>Communication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pt-PT" sz="11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44145" algn="l"/>
                          <a:tab pos="226695" algn="l"/>
                          <a:tab pos="288290" algn="l"/>
                          <a:tab pos="450215" algn="l"/>
                          <a:tab pos="540385" algn="l"/>
                          <a:tab pos="629920" algn="l"/>
                        </a:tabLst>
                      </a:pPr>
                      <a:endParaRPr lang="pt-PT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1800" b="1" i="1" dirty="0" smtClean="0">
                <a:solidFill>
                  <a:schemeClr val="bg1"/>
                </a:solidFill>
                <a:latin typeface="Trebuchet MS" pitchFamily="34" charset="0"/>
              </a:rPr>
              <a:t>PLANNING</a:t>
            </a:r>
            <a:endParaRPr lang="pt-PT" sz="18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cxnSp>
        <p:nvCxnSpPr>
          <p:cNvPr id="31" name="Conexão recta 30"/>
          <p:cNvCxnSpPr/>
          <p:nvPr/>
        </p:nvCxnSpPr>
        <p:spPr>
          <a:xfrm>
            <a:off x="1907704" y="1780367"/>
            <a:ext cx="0" cy="30167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/>
          <p:cNvSpPr txBox="1"/>
          <p:nvPr/>
        </p:nvSpPr>
        <p:spPr>
          <a:xfrm>
            <a:off x="1187624" y="764704"/>
            <a:ext cx="1296144" cy="10156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tx2">
                    <a:lumMod val="75000"/>
                  </a:schemeClr>
                </a:solidFill>
              </a:rPr>
              <a:t>Kick-off </a:t>
            </a:r>
            <a:r>
              <a:rPr lang="en-GB" sz="1200" b="1" dirty="0">
                <a:solidFill>
                  <a:schemeClr val="tx2">
                    <a:lumMod val="75000"/>
                  </a:schemeClr>
                </a:solidFill>
              </a:rPr>
              <a:t>meeting</a:t>
            </a:r>
            <a:endParaRPr lang="pt-PT" sz="1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GB" sz="1200" b="1" dirty="0" smtClean="0">
                <a:solidFill>
                  <a:schemeClr val="tx2">
                    <a:lumMod val="75000"/>
                  </a:schemeClr>
                </a:solidFill>
              </a:rPr>
              <a:t>Steering </a:t>
            </a:r>
            <a:r>
              <a:rPr lang="en-GB" sz="1200" b="1" dirty="0">
                <a:solidFill>
                  <a:schemeClr val="tx2">
                    <a:lumMod val="75000"/>
                  </a:schemeClr>
                </a:solidFill>
              </a:rPr>
              <a:t>group </a:t>
            </a:r>
            <a:r>
              <a:rPr lang="en-GB" sz="1200" b="1" dirty="0" smtClean="0">
                <a:solidFill>
                  <a:schemeClr val="tx2">
                    <a:lumMod val="75000"/>
                  </a:schemeClr>
                </a:solidFill>
              </a:rPr>
              <a:t>meeting</a:t>
            </a:r>
          </a:p>
          <a:p>
            <a:pPr algn="ctr"/>
            <a:r>
              <a:rPr lang="en-GB" sz="1200" b="1" dirty="0" smtClean="0">
                <a:solidFill>
                  <a:schemeClr val="tx2">
                    <a:lumMod val="75000"/>
                  </a:schemeClr>
                </a:solidFill>
              </a:rPr>
              <a:t>3-4 December</a:t>
            </a:r>
          </a:p>
          <a:p>
            <a:pPr algn="ctr"/>
            <a:r>
              <a:rPr lang="en-GB" sz="1200" b="1" dirty="0" smtClean="0">
                <a:solidFill>
                  <a:schemeClr val="tx2">
                    <a:lumMod val="75000"/>
                  </a:schemeClr>
                </a:solidFill>
              </a:rPr>
              <a:t>Lisbon</a:t>
            </a:r>
          </a:p>
        </p:txBody>
      </p:sp>
      <p:sp>
        <p:nvSpPr>
          <p:cNvPr id="32" name="Oval 31"/>
          <p:cNvSpPr/>
          <p:nvPr/>
        </p:nvSpPr>
        <p:spPr>
          <a:xfrm>
            <a:off x="1835696" y="4725144"/>
            <a:ext cx="144016" cy="14401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Rectângulo 32"/>
          <p:cNvSpPr/>
          <p:nvPr/>
        </p:nvSpPr>
        <p:spPr>
          <a:xfrm>
            <a:off x="3554740" y="6012125"/>
            <a:ext cx="1377300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144145" algn="l"/>
                <a:tab pos="226695" algn="l"/>
                <a:tab pos="288290" algn="l"/>
                <a:tab pos="450215" algn="l"/>
                <a:tab pos="540385" algn="l"/>
                <a:tab pos="629920" algn="l"/>
              </a:tabLst>
            </a:pPr>
            <a:r>
              <a:rPr lang="en-GB" sz="800" dirty="0" smtClean="0">
                <a:solidFill>
                  <a:schemeClr val="dk1"/>
                </a:solidFill>
              </a:rPr>
              <a:t>SW - Stakeholders workshop</a:t>
            </a:r>
          </a:p>
          <a:p>
            <a:pPr>
              <a:lnSpc>
                <a:spcPct val="130000"/>
              </a:lnSpc>
              <a:spcAft>
                <a:spcPts val="0"/>
              </a:spcAft>
              <a:tabLst>
                <a:tab pos="144145" algn="l"/>
                <a:tab pos="226695" algn="l"/>
                <a:tab pos="288290" algn="l"/>
                <a:tab pos="450215" algn="l"/>
                <a:tab pos="540385" algn="l"/>
                <a:tab pos="629920" algn="l"/>
              </a:tabLst>
            </a:pPr>
            <a:r>
              <a:rPr lang="en-GB" sz="800" dirty="0" smtClean="0">
                <a:solidFill>
                  <a:schemeClr val="dk1"/>
                </a:solidFill>
              </a:rPr>
              <a:t>SG - Steering group meeting</a:t>
            </a:r>
          </a:p>
        </p:txBody>
      </p:sp>
      <p:sp>
        <p:nvSpPr>
          <p:cNvPr id="34" name="Rectângulo 33"/>
          <p:cNvSpPr/>
          <p:nvPr/>
        </p:nvSpPr>
        <p:spPr>
          <a:xfrm>
            <a:off x="5004048" y="6027003"/>
            <a:ext cx="22322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CFR</a:t>
            </a:r>
            <a:r>
              <a:rPr lang="en-GB" sz="800" dirty="0"/>
              <a:t> </a:t>
            </a:r>
            <a:r>
              <a:rPr lang="en-GB" sz="800" dirty="0" smtClean="0"/>
              <a:t>- Conceptual </a:t>
            </a:r>
            <a:r>
              <a:rPr lang="en-GB" sz="800" dirty="0"/>
              <a:t>framework report</a:t>
            </a:r>
            <a:endParaRPr lang="pt-PT" sz="800" dirty="0"/>
          </a:p>
          <a:p>
            <a:r>
              <a:rPr lang="en-GB" sz="800" dirty="0" smtClean="0"/>
              <a:t>FR</a:t>
            </a:r>
            <a:r>
              <a:rPr lang="en-GB" sz="800" dirty="0"/>
              <a:t> </a:t>
            </a:r>
            <a:r>
              <a:rPr lang="en-GB" sz="800" dirty="0" smtClean="0"/>
              <a:t>- Final </a:t>
            </a:r>
            <a:r>
              <a:rPr lang="en-GB" sz="800" dirty="0"/>
              <a:t>report</a:t>
            </a:r>
            <a:endParaRPr lang="pt-PT" sz="800" dirty="0"/>
          </a:p>
          <a:p>
            <a:r>
              <a:rPr lang="en-GB" sz="1200" b="1" dirty="0" smtClean="0">
                <a:solidFill>
                  <a:srgbClr val="FF0000"/>
                </a:solidFill>
              </a:rPr>
              <a:t>IAR</a:t>
            </a:r>
            <a:r>
              <a:rPr lang="en-GB" sz="1200" b="1" dirty="0">
                <a:solidFill>
                  <a:srgbClr val="FF0000"/>
                </a:solidFill>
              </a:rPr>
              <a:t> </a:t>
            </a:r>
            <a:r>
              <a:rPr lang="en-GB" sz="1200" b="1" dirty="0" smtClean="0">
                <a:solidFill>
                  <a:srgbClr val="FF0000"/>
                </a:solidFill>
              </a:rPr>
              <a:t>- Initial </a:t>
            </a:r>
            <a:r>
              <a:rPr lang="en-GB" sz="1200" b="1" dirty="0">
                <a:solidFill>
                  <a:srgbClr val="FF0000"/>
                </a:solidFill>
              </a:rPr>
              <a:t>assessment report</a:t>
            </a:r>
            <a:endParaRPr lang="pt-PT" sz="1200" b="1" dirty="0">
              <a:solidFill>
                <a:srgbClr val="FF0000"/>
              </a:solidFill>
            </a:endParaRPr>
          </a:p>
          <a:p>
            <a:r>
              <a:rPr lang="en-GB" sz="800" dirty="0" smtClean="0"/>
              <a:t>IR</a:t>
            </a:r>
            <a:r>
              <a:rPr lang="en-GB" sz="800" dirty="0"/>
              <a:t> </a:t>
            </a:r>
            <a:r>
              <a:rPr lang="en-GB" sz="800" dirty="0" smtClean="0"/>
              <a:t>- Interim </a:t>
            </a:r>
            <a:r>
              <a:rPr lang="en-GB" sz="800" dirty="0"/>
              <a:t>report</a:t>
            </a:r>
            <a:endParaRPr lang="pt-PT" sz="800" dirty="0"/>
          </a:p>
          <a:p>
            <a:r>
              <a:rPr lang="en-GB" sz="800" dirty="0" smtClean="0"/>
              <a:t>PD</a:t>
            </a:r>
            <a:r>
              <a:rPr lang="en-GB" sz="800" dirty="0"/>
              <a:t> </a:t>
            </a:r>
            <a:r>
              <a:rPr lang="en-GB" sz="800" dirty="0" smtClean="0"/>
              <a:t>- Planning </a:t>
            </a:r>
            <a:r>
              <a:rPr lang="en-GB" sz="800" dirty="0"/>
              <a:t>documents</a:t>
            </a:r>
            <a:endParaRPr lang="pt-PT" sz="800" dirty="0"/>
          </a:p>
          <a:p>
            <a:r>
              <a:rPr lang="en-GB" sz="800" dirty="0"/>
              <a:t>			</a:t>
            </a:r>
            <a:endParaRPr lang="en-GB" sz="800" dirty="0" smtClean="0">
              <a:solidFill>
                <a:schemeClr val="dk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824886" y="5229200"/>
            <a:ext cx="144016" cy="14401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6" name="Conexão recta 35"/>
          <p:cNvCxnSpPr/>
          <p:nvPr/>
        </p:nvCxnSpPr>
        <p:spPr>
          <a:xfrm>
            <a:off x="2843808" y="5301208"/>
            <a:ext cx="0" cy="36004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cta 36"/>
          <p:cNvCxnSpPr/>
          <p:nvPr/>
        </p:nvCxnSpPr>
        <p:spPr>
          <a:xfrm>
            <a:off x="7904087" y="5320835"/>
            <a:ext cx="0" cy="3404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/>
          <p:cNvSpPr txBox="1"/>
          <p:nvPr/>
        </p:nvSpPr>
        <p:spPr>
          <a:xfrm>
            <a:off x="2339752" y="5661248"/>
            <a:ext cx="103387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rgbClr val="0070C0"/>
                </a:solidFill>
              </a:rPr>
              <a:t>Launch event</a:t>
            </a:r>
          </a:p>
          <a:p>
            <a:pPr algn="ctr"/>
            <a:r>
              <a:rPr lang="en-GB" sz="1200" b="1" dirty="0" smtClean="0">
                <a:solidFill>
                  <a:srgbClr val="0070C0"/>
                </a:solidFill>
              </a:rPr>
              <a:t>4 March</a:t>
            </a:r>
          </a:p>
          <a:p>
            <a:pPr algn="ctr"/>
            <a:r>
              <a:rPr lang="en-GB" sz="1200" b="1" dirty="0" smtClean="0">
                <a:solidFill>
                  <a:srgbClr val="0070C0"/>
                </a:solidFill>
              </a:rPr>
              <a:t>Cork</a:t>
            </a:r>
            <a:endParaRPr lang="pt-PT" sz="1200" b="1" dirty="0">
              <a:solidFill>
                <a:srgbClr val="0070C0"/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7300628" y="5661248"/>
            <a:ext cx="123181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200" b="1" dirty="0" smtClean="0">
                <a:solidFill>
                  <a:schemeClr val="accent2">
                    <a:lumMod val="75000"/>
                  </a:schemeClr>
                </a:solidFill>
              </a:rPr>
              <a:t>Final conference</a:t>
            </a:r>
            <a:endParaRPr lang="pt-PT" sz="1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483768" y="1844825"/>
            <a:ext cx="2376264" cy="37444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1" name="Oval 40"/>
          <p:cNvSpPr/>
          <p:nvPr/>
        </p:nvSpPr>
        <p:spPr>
          <a:xfrm>
            <a:off x="2780580" y="3261171"/>
            <a:ext cx="378295" cy="21602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2" name="Conexão recta 41"/>
          <p:cNvCxnSpPr/>
          <p:nvPr/>
        </p:nvCxnSpPr>
        <p:spPr>
          <a:xfrm>
            <a:off x="2987824" y="1643608"/>
            <a:ext cx="0" cy="164137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ângulo 42"/>
          <p:cNvSpPr/>
          <p:nvPr/>
        </p:nvSpPr>
        <p:spPr>
          <a:xfrm>
            <a:off x="2555776" y="644495"/>
            <a:ext cx="1152128" cy="1200329"/>
          </a:xfrm>
          <a:prstGeom prst="rect">
            <a:avLst/>
          </a:prstGeom>
          <a:solidFill>
            <a:srgbClr val="D2FED7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First Stakeholders Workshop</a:t>
            </a:r>
          </a:p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12 March</a:t>
            </a:r>
          </a:p>
          <a:p>
            <a:pPr algn="ctr"/>
            <a:r>
              <a:rPr lang="en-GB" sz="1200" b="1" dirty="0" smtClean="0">
                <a:solidFill>
                  <a:srgbClr val="00B050"/>
                </a:solidFill>
              </a:rPr>
              <a:t>Vila Real de </a:t>
            </a:r>
            <a:r>
              <a:rPr lang="en-GB" sz="1200" b="1" dirty="0" err="1" smtClean="0">
                <a:solidFill>
                  <a:srgbClr val="00B050"/>
                </a:solidFill>
              </a:rPr>
              <a:t>Sto</a:t>
            </a:r>
            <a:r>
              <a:rPr lang="en-GB" sz="1200" b="1" dirty="0" smtClean="0">
                <a:solidFill>
                  <a:srgbClr val="00B050"/>
                </a:solidFill>
              </a:rPr>
              <a:t>. </a:t>
            </a:r>
            <a:r>
              <a:rPr lang="en-GB" sz="1200" b="1" dirty="0" err="1" smtClean="0">
                <a:solidFill>
                  <a:srgbClr val="00B050"/>
                </a:solidFill>
              </a:rPr>
              <a:t>António</a:t>
            </a:r>
            <a:endParaRPr lang="pt-PT" sz="1200" b="1" dirty="0">
              <a:solidFill>
                <a:srgbClr val="00B050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71800" y="522920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11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80580" y="3545395"/>
            <a:ext cx="378295" cy="21602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467544" y="3761420"/>
            <a:ext cx="7776864" cy="4796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Seta para a direita 3"/>
          <p:cNvSpPr/>
          <p:nvPr/>
        </p:nvSpPr>
        <p:spPr>
          <a:xfrm>
            <a:off x="323528" y="3841107"/>
            <a:ext cx="144016" cy="307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796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431032" y="908720"/>
            <a:ext cx="8712968" cy="4111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20000"/>
              </a:spcBef>
              <a:defRPr/>
            </a:pPr>
            <a:r>
              <a:rPr lang="en-GB" sz="16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National </a:t>
            </a:r>
            <a:r>
              <a:rPr lang="en-GB" sz="1600" b="1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contacts</a:t>
            </a:r>
          </a:p>
          <a:p>
            <a:pPr marL="914400" lvl="1" indent="-457200" defTabSz="3600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ES   Ms Lola Ortiz Sánchez   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hlinkClick r:id="rId3"/>
              </a:rPr>
              <a:t>dortiz@magrama.es</a:t>
            </a:r>
            <a:endParaRPr lang="en-GB" sz="16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tabLst>
                <a:tab pos="360000" algn="l"/>
              </a:tabLst>
              <a:defRPr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IR    Mr Cathal O'Mahony   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hlinkClick r:id="rId4"/>
              </a:rPr>
              <a:t>c.omahony@ucc.ie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 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PT   Ms Margarida Almodovar   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hlinkClick r:id="rId5"/>
              </a:rPr>
              <a:t>margarida.almodovar@dgpm.gov.pt</a:t>
            </a:r>
            <a:endParaRPr lang="en-GB" sz="16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UK   Mr Gerard </a:t>
            </a:r>
            <a:r>
              <a:rPr lang="en-GB" sz="1600" dirty="0" err="1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McClarey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   </a:t>
            </a:r>
            <a:r>
              <a:rPr lang="en-GB" sz="16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hlinkClick r:id="rId6"/>
              </a:rPr>
              <a:t>Gerard.McClarey@doeni.gov.uk</a:t>
            </a:r>
            <a:endParaRPr lang="en-GB" sz="16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457200">
              <a:spcBef>
                <a:spcPct val="20000"/>
              </a:spcBef>
              <a:defRPr/>
            </a:pPr>
            <a:r>
              <a:rPr lang="en-GB" sz="1600" b="1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Project coordinator</a:t>
            </a:r>
            <a:endParaRPr lang="en-US" sz="1600" b="1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Dr Stephen Jay   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hlinkClick r:id="rId7"/>
              </a:rPr>
              <a:t>stephen.jay@liv.ac.uk</a:t>
            </a: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 </a:t>
            </a:r>
            <a:endParaRPr lang="en-GB" sz="16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lvl="1">
              <a:spcBef>
                <a:spcPct val="20000"/>
              </a:spcBef>
              <a:defRPr/>
            </a:pPr>
            <a:endParaRPr lang="en-GB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0" lvl="1" algn="ctr">
              <a:spcBef>
                <a:spcPct val="20000"/>
              </a:spcBef>
              <a:defRPr/>
            </a:pPr>
            <a:r>
              <a:rPr lang="en-US" sz="2800" dirty="0" smtClean="0">
                <a:solidFill>
                  <a:srgbClr val="376092"/>
                </a:solidFill>
                <a:latin typeface="Trebuchet MS" pitchFamily="34" charset="0"/>
              </a:rPr>
              <a:t>Visit </a:t>
            </a:r>
            <a:r>
              <a:rPr lang="en-US" sz="2800" dirty="0" smtClean="0">
                <a:solidFill>
                  <a:srgbClr val="00B0F0"/>
                </a:solidFill>
                <a:latin typeface="Trebuchet MS" pitchFamily="34" charset="0"/>
              </a:rPr>
              <a:t>   </a:t>
            </a:r>
            <a:r>
              <a:rPr lang="en-US" sz="2800" dirty="0" smtClean="0">
                <a:solidFill>
                  <a:srgbClr val="00B0F0"/>
                </a:solidFill>
                <a:latin typeface="Trebuchet MS" pitchFamily="34" charset="0"/>
                <a:hlinkClick r:id="rId8"/>
              </a:rPr>
              <a:t>www.tpeamaritime.eu</a:t>
            </a:r>
            <a:endParaRPr lang="en-GB" sz="2800" dirty="0">
              <a:solidFill>
                <a:srgbClr val="00B0F0"/>
              </a:solidFill>
              <a:latin typeface="Trebuchet MS" pitchFamily="34" charset="0"/>
            </a:endParaRPr>
          </a:p>
          <a:p>
            <a:pPr lvl="1">
              <a:spcBef>
                <a:spcPct val="20000"/>
              </a:spcBef>
              <a:defRPr/>
            </a:pPr>
            <a:endParaRPr lang="en-GB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0" lvl="1" algn="ctr">
              <a:spcBef>
                <a:spcPct val="20000"/>
              </a:spcBef>
              <a:defRPr/>
            </a:pPr>
            <a:r>
              <a:rPr lang="pt-PT" b="1" dirty="0" err="1">
                <a:solidFill>
                  <a:srgbClr val="376092"/>
                </a:solidFill>
                <a:latin typeface="Trebuchet MS" pitchFamily="34" charset="0"/>
              </a:rPr>
              <a:t>Thank</a:t>
            </a:r>
            <a:r>
              <a:rPr lang="pt-PT" b="1" dirty="0">
                <a:solidFill>
                  <a:srgbClr val="376092"/>
                </a:solidFill>
                <a:latin typeface="Trebuchet MS" pitchFamily="34" charset="0"/>
              </a:rPr>
              <a:t> </a:t>
            </a:r>
            <a:r>
              <a:rPr lang="pt-PT" b="1" dirty="0" err="1">
                <a:solidFill>
                  <a:srgbClr val="376092"/>
                </a:solidFill>
                <a:latin typeface="Trebuchet MS" pitchFamily="34" charset="0"/>
              </a:rPr>
              <a:t>you</a:t>
            </a:r>
            <a:r>
              <a:rPr lang="pt-PT" b="1" dirty="0">
                <a:solidFill>
                  <a:srgbClr val="376092"/>
                </a:solidFill>
                <a:latin typeface="Trebuchet MS" pitchFamily="34" charset="0"/>
              </a:rPr>
              <a:t> for </a:t>
            </a:r>
            <a:r>
              <a:rPr lang="pt-PT" b="1" dirty="0" err="1">
                <a:solidFill>
                  <a:srgbClr val="376092"/>
                </a:solidFill>
                <a:latin typeface="Trebuchet MS" pitchFamily="34" charset="0"/>
              </a:rPr>
              <a:t>your</a:t>
            </a:r>
            <a:r>
              <a:rPr lang="pt-PT" b="1" dirty="0">
                <a:solidFill>
                  <a:srgbClr val="376092"/>
                </a:solidFill>
                <a:latin typeface="Trebuchet MS" pitchFamily="34" charset="0"/>
              </a:rPr>
              <a:t> </a:t>
            </a:r>
            <a:r>
              <a:rPr lang="pt-PT" b="1" dirty="0" err="1">
                <a:solidFill>
                  <a:srgbClr val="376092"/>
                </a:solidFill>
                <a:latin typeface="Trebuchet MS" pitchFamily="34" charset="0"/>
              </a:rPr>
              <a:t>attention</a:t>
            </a:r>
            <a:r>
              <a:rPr lang="pt-PT" b="1" dirty="0">
                <a:solidFill>
                  <a:srgbClr val="376092"/>
                </a:solidFill>
                <a:latin typeface="Trebuchet MS" pitchFamily="34" charset="0"/>
              </a:rPr>
              <a:t>!</a:t>
            </a:r>
          </a:p>
          <a:p>
            <a:pPr lvl="1">
              <a:spcBef>
                <a:spcPct val="20000"/>
              </a:spcBef>
              <a:defRPr/>
            </a:pPr>
            <a:endParaRPr lang="pt-PT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/>
        </p:nvSpPr>
        <p:spPr>
          <a:xfrm>
            <a:off x="251520" y="188640"/>
            <a:ext cx="46805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CONTACT US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6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2"/>
          <p:cNvSpPr>
            <a:spLocks noGrp="1"/>
          </p:cNvSpPr>
          <p:nvPr>
            <p:ph type="subTitle" idx="1"/>
          </p:nvPr>
        </p:nvSpPr>
        <p:spPr>
          <a:xfrm>
            <a:off x="2771800" y="3356992"/>
            <a:ext cx="5762203" cy="1008112"/>
          </a:xfrm>
        </p:spPr>
        <p:txBody>
          <a:bodyPr>
            <a:normAutofit/>
          </a:bodyPr>
          <a:lstStyle/>
          <a:p>
            <a:pPr algn="l"/>
            <a:r>
              <a:rPr lang="en-US" sz="5800" i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THANK YOU!</a:t>
            </a:r>
          </a:p>
          <a:p>
            <a:pPr algn="l"/>
            <a:endParaRPr lang="en-US" sz="5800" i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algn="l"/>
            <a:endParaRPr lang="en-US" sz="2600" i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7504" y="44624"/>
            <a:ext cx="5112568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Blue Growth in the Mediterranean</a:t>
            </a:r>
          </a:p>
          <a:p>
            <a:pPr algn="l"/>
            <a:r>
              <a:rPr lang="en-US" b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Perspectives of Spain</a:t>
            </a:r>
          </a:p>
          <a:p>
            <a:pPr algn="l"/>
            <a:r>
              <a:rPr lang="en-US" sz="1800" i="1" dirty="0" smtClean="0">
                <a:solidFill>
                  <a:srgbClr val="00B0EE"/>
                </a:solidFill>
                <a:latin typeface="Trebuchet MS" pitchFamily="34" charset="0"/>
                <a:ea typeface="+mj-ea"/>
                <a:cs typeface="+mj-cs"/>
              </a:rPr>
              <a:t>Palma de Mallorca, 2-3 May 2013</a:t>
            </a:r>
          </a:p>
        </p:txBody>
      </p:sp>
    </p:spTree>
    <p:extLst>
      <p:ext uri="{BB962C8B-B14F-4D97-AF65-F5344CB8AC3E}">
        <p14:creationId xmlns:p14="http://schemas.microsoft.com/office/powerpoint/2010/main" val="11865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1800" b="1" i="1" dirty="0" smtClean="0">
                <a:solidFill>
                  <a:schemeClr val="bg1"/>
                </a:solidFill>
                <a:latin typeface="Trebuchet MS" pitchFamily="34" charset="0"/>
              </a:rPr>
              <a:t>A NEW PROJECT IN THE ATLANTIC REGION</a:t>
            </a:r>
            <a:endParaRPr lang="pt-PT" sz="18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536" y="1052736"/>
            <a:ext cx="8330034" cy="3271470"/>
          </a:xfrm>
        </p:spPr>
        <p:txBody>
          <a:bodyPr>
            <a:noAutofit/>
          </a:bodyPr>
          <a:lstStyle/>
          <a:p>
            <a:pPr marL="457200" indent="-457200" algn="just">
              <a:spcBef>
                <a:spcPts val="1200"/>
              </a:spcBef>
            </a:pPr>
            <a:r>
              <a:rPr lang="en-GB" sz="2000" dirty="0" smtClean="0">
                <a:solidFill>
                  <a:schemeClr val="tx2"/>
                </a:solidFill>
                <a:latin typeface="Trebuchet MS" pitchFamily="34" charset="0"/>
              </a:rPr>
              <a:t>Response to European Commission call for a </a:t>
            </a:r>
            <a:r>
              <a:rPr lang="en-GB" sz="2000" i="1" dirty="0" smtClean="0">
                <a:solidFill>
                  <a:schemeClr val="tx2"/>
                </a:solidFill>
                <a:latin typeface="Trebuchet MS" pitchFamily="34" charset="0"/>
              </a:rPr>
              <a:t>Project on Maritime Spatial Planning in the Atlantic</a:t>
            </a:r>
          </a:p>
          <a:p>
            <a:pPr marL="457200" indent="-457200" algn="just">
              <a:spcBef>
                <a:spcPts val="1200"/>
              </a:spcBef>
            </a:pPr>
            <a:r>
              <a:rPr lang="en-GB" sz="2000" dirty="0" smtClean="0">
                <a:solidFill>
                  <a:schemeClr val="tx2"/>
                </a:solidFill>
                <a:latin typeface="Trebuchet MS" pitchFamily="34" charset="0"/>
              </a:rPr>
              <a:t>Aims to deliver a commonly-agreed approach to cross-border MSP in the European Atlantic region</a:t>
            </a:r>
          </a:p>
          <a:p>
            <a:pPr marL="457200" indent="-457200" algn="just">
              <a:spcBef>
                <a:spcPts val="1200"/>
              </a:spcBef>
            </a:pPr>
            <a:r>
              <a:rPr lang="en-GB" sz="2000" dirty="0" smtClean="0">
                <a:solidFill>
                  <a:schemeClr val="tx2"/>
                </a:solidFill>
                <a:latin typeface="Trebuchet MS" pitchFamily="34" charset="0"/>
              </a:rPr>
              <a:t>To be trialled in two contexts: northern (Ireland-UK) and southern (Portugal-Spain)</a:t>
            </a:r>
          </a:p>
          <a:p>
            <a:pPr marL="457200" indent="-457200" algn="just">
              <a:spcBef>
                <a:spcPts val="1200"/>
              </a:spcBef>
            </a:pP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To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investigate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the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relationship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between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MSP and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Integrated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Coastal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Zone Management (ICZM) and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recommend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means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for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their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closer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fr-FR" sz="2000" dirty="0" err="1">
                <a:solidFill>
                  <a:schemeClr val="tx2"/>
                </a:solidFill>
                <a:latin typeface="Trebuchet MS" pitchFamily="34" charset="0"/>
              </a:rPr>
              <a:t>integration</a:t>
            </a:r>
            <a:r>
              <a:rPr lang="fr-FR" sz="2000" dirty="0">
                <a:solidFill>
                  <a:schemeClr val="tx2"/>
                </a:solidFill>
                <a:latin typeface="Trebuchet MS" pitchFamily="34" charset="0"/>
              </a:rPr>
              <a:t>.</a:t>
            </a:r>
            <a:endParaRPr lang="pt-PT" sz="2000" dirty="0">
              <a:solidFill>
                <a:schemeClr val="tx2"/>
              </a:solidFill>
              <a:latin typeface="Trebuchet MS" pitchFamily="34" charset="0"/>
            </a:endParaRPr>
          </a:p>
          <a:p>
            <a:pPr marL="457200" indent="-457200" algn="just"/>
            <a:endParaRPr lang="en-GB" sz="2000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8" name="Picture 17" descr="2686161916_f16567fc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/>
          <a:stretch>
            <a:fillRect/>
          </a:stretch>
        </p:blipFill>
        <p:spPr bwMode="auto">
          <a:xfrm>
            <a:off x="467544" y="4365105"/>
            <a:ext cx="1993329" cy="238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exfo.com/Global/Products/Solutions/submarine-2HR.jpg"/>
          <p:cNvPicPr>
            <a:picLocks noChangeAspect="1" noChangeArrowheads="1"/>
          </p:cNvPicPr>
          <p:nvPr/>
        </p:nvPicPr>
        <p:blipFill rotWithShape="1">
          <a:blip r:embed="rId5" cstate="print"/>
          <a:srcRect b="3285"/>
          <a:stretch/>
        </p:blipFill>
        <p:spPr bwMode="auto">
          <a:xfrm>
            <a:off x="2532882" y="4365105"/>
            <a:ext cx="1512168" cy="1192637"/>
          </a:xfrm>
          <a:prstGeom prst="rect">
            <a:avLst/>
          </a:prstGeom>
          <a:noFill/>
        </p:spPr>
      </p:pic>
      <p:pic>
        <p:nvPicPr>
          <p:cNvPr id="10" name="Picture 8" descr="C:\Users\Administrador\Desktop\ENM 8 Janeiro2013\Ultimissima versão\FOTOS\1_FP_DGR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"/>
          <a:stretch/>
        </p:blipFill>
        <p:spPr bwMode="auto">
          <a:xfrm>
            <a:off x="2532882" y="5634028"/>
            <a:ext cx="1512168" cy="11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istrador\Desktop\ENM 8 Janeiro2013\Ultimissima versão\FOTOS\poluicao_marinha_3.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0" y="5625017"/>
            <a:ext cx="1247774" cy="11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istrador\Desktop\ENM 8 Janeiro2013\Ultimissima versão\FOTOS\AQUICULTURA_OLHÃ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0" y="4365105"/>
            <a:ext cx="1247774" cy="120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0" descr="insular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13202" y="4365105"/>
            <a:ext cx="1296144" cy="1194627"/>
          </a:xfrm>
          <a:prstGeom prst="rect">
            <a:avLst/>
          </a:prstGeom>
        </p:spPr>
      </p:pic>
      <p:pic>
        <p:nvPicPr>
          <p:cNvPr id="14" name="Picture 2" descr="http://t2.gstatic.com/images?q=tbn:ANd9GcSZ_TeH8lTL8ex7c3xhNpHIMRIJWEIVU-7H6p8pUYX_FDrS7t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3202" y="5625017"/>
            <a:ext cx="1282246" cy="1116352"/>
          </a:xfrm>
          <a:prstGeom prst="rect">
            <a:avLst/>
          </a:prstGeom>
          <a:noFill/>
        </p:spPr>
      </p:pic>
      <p:pic>
        <p:nvPicPr>
          <p:cNvPr id="15" name="Picture 5" descr="C:\Users\Administrador\Desktop\ENM 8 Janeiro2013\Ultimissima versão\FOTOS\ESPORÕES_Quarteir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12202" r="8930"/>
          <a:stretch/>
        </p:blipFill>
        <p:spPr bwMode="auto">
          <a:xfrm>
            <a:off x="6781354" y="4365104"/>
            <a:ext cx="1656184" cy="16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2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62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EUROPEAN UNION POLICY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95536" y="1052736"/>
            <a:ext cx="8283469" cy="4176464"/>
          </a:xfrm>
        </p:spPr>
        <p:txBody>
          <a:bodyPr>
            <a:normAutofit lnSpcReduction="10000"/>
          </a:bodyPr>
          <a:lstStyle/>
          <a:p>
            <a:pPr marL="457200" indent="-457200" algn="just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Integrated Maritime Policy</a:t>
            </a:r>
          </a:p>
          <a:p>
            <a:pPr marL="857250" lvl="1" indent="-457200" algn="just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Economic potential of European seas</a:t>
            </a:r>
          </a:p>
          <a:p>
            <a:pPr marL="857250" lvl="1" indent="-457200" algn="just"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“Maritime spatial planning: a fundamental tool for the sustainable development of marine areas and coastal regions, and for the restoration of Europe’s seas to environmental health”</a:t>
            </a:r>
          </a:p>
          <a:p>
            <a:pPr marL="457200" indent="-457200" algn="just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Roadmap for Maritime Spatial Planning</a:t>
            </a:r>
          </a:p>
          <a:p>
            <a:pPr lvl="1" indent="-342900" algn="just">
              <a:spcAft>
                <a:spcPts val="1200"/>
              </a:spcAft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10 principles</a:t>
            </a:r>
          </a:p>
          <a:p>
            <a:pPr marL="457200" indent="-457200" algn="just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Matter of national competency</a:t>
            </a:r>
          </a:p>
          <a:p>
            <a:pPr marL="857250" lvl="1" indent="-457200" algn="just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European Union encourages take-up by Member States and cooperation between them</a:t>
            </a:r>
          </a:p>
          <a:p>
            <a:pPr marL="457200" indent="-457200"/>
            <a:endParaRPr lang="en-GB" sz="2400" i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606997" y="6453336"/>
            <a:ext cx="510071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pPr/>
              <a:t>3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026" name="Picture 2" descr="C:\Documents and Settings\PMachado\Ambiente de trabalho\TPEA\Fotos Cork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77544"/>
            <a:ext cx="2093161" cy="13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C:\Documents and Settings\PMachado\Ambiente de trabalho\Marine%20biodiversity_UALG_Jorge%20Goncalves3[1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6425" b="8996"/>
          <a:stretch/>
        </p:blipFill>
        <p:spPr bwMode="auto">
          <a:xfrm>
            <a:off x="6156176" y="5277543"/>
            <a:ext cx="1904950" cy="13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bantry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5277544"/>
            <a:ext cx="1855753" cy="13918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6734" r="10754" b="9442"/>
          <a:stretch/>
        </p:blipFill>
        <p:spPr bwMode="auto">
          <a:xfrm>
            <a:off x="4552950" y="5277544"/>
            <a:ext cx="1531218" cy="13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62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divers"/>
          <p:cNvPicPr>
            <a:picLocks noChangeAspect="1" noChangeArrowheads="1"/>
          </p:cNvPicPr>
          <p:nvPr/>
        </p:nvPicPr>
        <p:blipFill rotWithShape="1">
          <a:blip r:embed="rId4" cstate="print"/>
          <a:srcRect b="7246"/>
          <a:stretch/>
        </p:blipFill>
        <p:spPr bwMode="auto">
          <a:xfrm>
            <a:off x="474702" y="3933056"/>
            <a:ext cx="1937058" cy="1393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040560" cy="576064"/>
          </a:xfrm>
        </p:spPr>
        <p:txBody>
          <a:bodyPr>
            <a:noAutofit/>
          </a:bodyPr>
          <a:lstStyle/>
          <a:p>
            <a:pPr algn="l"/>
            <a:r>
              <a:rPr lang="pt-PT" sz="1800" b="1" i="1" dirty="0" smtClean="0">
                <a:solidFill>
                  <a:schemeClr val="bg1"/>
                </a:solidFill>
                <a:latin typeface="Trebuchet MS" pitchFamily="34" charset="0"/>
              </a:rPr>
              <a:t>REGIONAL FRAMEWORK, LOCAL FLEXIBILITY</a:t>
            </a:r>
            <a:endParaRPr lang="pt-PT" sz="18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2555776" y="1196752"/>
            <a:ext cx="6192688" cy="52565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32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Regional approach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10 partners</a:t>
            </a: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1828800" lvl="3" indent="-457200"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1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from Ireland, Portugal, Spain and UK</a:t>
            </a:r>
            <a:endParaRPr lang="en-GB" sz="21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Expert advisors</a:t>
            </a: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1828800" lvl="3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1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from all partner nations and France</a:t>
            </a:r>
          </a:p>
          <a:p>
            <a:pPr marL="1828800" lvl="3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21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regional organisations</a:t>
            </a:r>
          </a:p>
          <a:p>
            <a:pPr marL="2286000" lvl="4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OSPAR, CPMR Atlantic Arc Commission, South Western Waters RAC</a:t>
            </a:r>
            <a:endParaRPr lang="en-GB" sz="21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defRPr/>
            </a:pP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3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Two distinctive contexts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North</a:t>
            </a: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: Ireland and UK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South</a:t>
            </a: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: Portugal and Spain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Variations</a:t>
            </a: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1371600" lvl="2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implementation of MSP</a:t>
            </a:r>
          </a:p>
          <a:p>
            <a:pPr marL="1371600" lvl="2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coastal and maritime pressures</a:t>
            </a:r>
          </a:p>
          <a:p>
            <a:pPr marL="1371600" lvl="2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policy priorities</a:t>
            </a:r>
          </a:p>
          <a:p>
            <a:pPr marL="1371600" lvl="2" indent="-45720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GB" sz="17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traditions of planning</a:t>
            </a: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en-GB" sz="20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  <p:pic>
        <p:nvPicPr>
          <p:cNvPr id="6" name="Picture 5" descr="AH lpool_bay5_sam_hea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702" y="5388421"/>
            <a:ext cx="1944216" cy="1296144"/>
          </a:xfrm>
          <a:prstGeom prst="rect">
            <a:avLst/>
          </a:prstGeom>
        </p:spPr>
      </p:pic>
      <p:pic>
        <p:nvPicPr>
          <p:cNvPr id="7" name="Picture 6" descr="CF 8 Oct 08 Mevagissey #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1860" y="1052736"/>
            <a:ext cx="1929900" cy="1447425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4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2050" name="Picture 2" descr="C:\Documents and Settings\PMachado\Ambiente de trabalho\TPEA\Fotos Cork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2" y="2564904"/>
            <a:ext cx="1944216" cy="12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0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1800" b="1" i="1" dirty="0" smtClean="0">
                <a:solidFill>
                  <a:schemeClr val="bg1"/>
                </a:solidFill>
                <a:latin typeface="Trebuchet MS" pitchFamily="34" charset="0"/>
              </a:rPr>
              <a:t>SELECTED </a:t>
            </a:r>
            <a:r>
              <a:rPr lang="pt-PT" sz="1800" b="1" i="1" dirty="0">
                <a:solidFill>
                  <a:schemeClr val="bg1"/>
                </a:solidFill>
                <a:latin typeface="Trebuchet MS" pitchFamily="34" charset="0"/>
              </a:rPr>
              <a:t>PILOT AREAS</a:t>
            </a:r>
          </a:p>
        </p:txBody>
      </p:sp>
      <p:sp>
        <p:nvSpPr>
          <p:cNvPr id="29" name="Slide Number Placeholder 3"/>
          <p:cNvSpPr txBox="1">
            <a:spLocks/>
          </p:cNvSpPr>
          <p:nvPr/>
        </p:nvSpPr>
        <p:spPr>
          <a:xfrm>
            <a:off x="8606997" y="6453336"/>
            <a:ext cx="510071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pPr/>
              <a:t>5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30" name="Content Placeholder 3" descr="Untitledw.jpg"/>
          <p:cNvPicPr>
            <a:picLocks noGrp="1" noChangeAspect="1"/>
          </p:cNvPicPr>
          <p:nvPr/>
        </p:nvPicPr>
        <p:blipFill>
          <a:blip r:embed="rId4" cstate="print"/>
          <a:srcRect l="5022" t="5405" r="2773" b="43683"/>
          <a:stretch>
            <a:fillRect/>
          </a:stretch>
        </p:blipFill>
        <p:spPr bwMode="auto">
          <a:xfrm>
            <a:off x="1115616" y="1129432"/>
            <a:ext cx="6911975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6"/>
          <p:cNvGrpSpPr/>
          <p:nvPr/>
        </p:nvGrpSpPr>
        <p:grpSpPr>
          <a:xfrm>
            <a:off x="1735857" y="2144158"/>
            <a:ext cx="4684390" cy="4044140"/>
            <a:chOff x="2887985" y="2553510"/>
            <a:chExt cx="4684390" cy="4044140"/>
          </a:xfrm>
        </p:grpSpPr>
        <p:grpSp>
          <p:nvGrpSpPr>
            <p:cNvPr id="32" name="Group 7"/>
            <p:cNvGrpSpPr/>
            <p:nvPr/>
          </p:nvGrpSpPr>
          <p:grpSpPr>
            <a:xfrm>
              <a:off x="6084888" y="2553510"/>
              <a:ext cx="1487487" cy="4044140"/>
              <a:chOff x="6084888" y="2553510"/>
              <a:chExt cx="1487487" cy="404414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6479382" y="6213723"/>
                <a:ext cx="360362" cy="28892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 rot="17031058">
                <a:off x="6676232" y="2311416"/>
                <a:ext cx="654050" cy="1138237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084888" y="4868863"/>
                <a:ext cx="935037" cy="172878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127776" y="2830934"/>
                <a:ext cx="360362" cy="28733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33" name="Group 8"/>
            <p:cNvGrpSpPr/>
            <p:nvPr/>
          </p:nvGrpSpPr>
          <p:grpSpPr>
            <a:xfrm>
              <a:off x="2887985" y="2782327"/>
              <a:ext cx="2843808" cy="3216265"/>
              <a:chOff x="2887985" y="2782327"/>
              <a:chExt cx="2843808" cy="3216265"/>
            </a:xfrm>
          </p:grpSpPr>
          <p:sp>
            <p:nvSpPr>
              <p:cNvPr id="34" name="TextBox 9"/>
              <p:cNvSpPr txBox="1"/>
              <p:nvPr/>
            </p:nvSpPr>
            <p:spPr>
              <a:xfrm>
                <a:off x="2887985" y="2782327"/>
                <a:ext cx="2843808" cy="32162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5400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400" dirty="0" smtClean="0">
                  <a:latin typeface="+mn-lt"/>
                </a:endParaRPr>
              </a:p>
              <a:p>
                <a:pPr marL="5400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dirty="0" smtClean="0">
                    <a:latin typeface="+mn-lt"/>
                  </a:rPr>
                  <a:t>Geographical contexts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500" dirty="0" smtClean="0">
                  <a:latin typeface="+mn-lt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600" dirty="0">
                  <a:latin typeface="+mn-lt"/>
                </a:endParaRPr>
              </a:p>
              <a:p>
                <a:pPr marL="5400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dirty="0" smtClean="0">
                    <a:latin typeface="+mn-lt"/>
                  </a:rPr>
                  <a:t>Pilot areas</a:t>
                </a:r>
                <a:endParaRPr lang="pt-PT" sz="1600" dirty="0">
                  <a:latin typeface="+mn-lt"/>
                </a:endParaRPr>
              </a:p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arenR"/>
                  <a:defRPr/>
                </a:pPr>
                <a:endParaRPr lang="pt-PT" sz="2400" dirty="0">
                  <a:latin typeface="+mn-lt"/>
                </a:endParaRP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sz="1600" b="1" dirty="0" smtClean="0">
                    <a:latin typeface="+mn-lt"/>
                  </a:rPr>
                  <a:t>Northern context </a:t>
                </a:r>
                <a:r>
                  <a:rPr lang="pt-PT" sz="1600" dirty="0" smtClean="0">
                    <a:latin typeface="+mn-lt"/>
                  </a:rPr>
                  <a:t>(IR – UK)</a:t>
                </a: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sz="1600" dirty="0" smtClean="0">
                    <a:latin typeface="+mn-lt"/>
                  </a:rPr>
                  <a:t>	</a:t>
                </a:r>
                <a:r>
                  <a:rPr lang="pt-PT" sz="1600" dirty="0" err="1" smtClean="0">
                    <a:latin typeface="+mn-lt"/>
                  </a:rPr>
                  <a:t>East</a:t>
                </a:r>
                <a:r>
                  <a:rPr lang="pt-PT" sz="1600" dirty="0" smtClean="0">
                    <a:latin typeface="+mn-lt"/>
                  </a:rPr>
                  <a:t> </a:t>
                </a:r>
                <a:r>
                  <a:rPr lang="pt-PT" sz="1600" dirty="0" err="1" smtClean="0">
                    <a:latin typeface="+mn-lt"/>
                  </a:rPr>
                  <a:t>Coast</a:t>
                </a:r>
                <a:r>
                  <a:rPr lang="pt-PT" sz="1600" dirty="0">
                    <a:latin typeface="+mn-lt"/>
                  </a:rPr>
                  <a:t> </a:t>
                </a:r>
                <a:r>
                  <a:rPr lang="pt-PT" sz="1600" dirty="0" smtClean="0">
                    <a:latin typeface="+mn-lt"/>
                  </a:rPr>
                  <a:t>– </a:t>
                </a:r>
                <a:r>
                  <a:rPr lang="pt-PT" sz="1600" dirty="0" err="1" smtClean="0">
                    <a:latin typeface="+mn-lt"/>
                  </a:rPr>
                  <a:t>Irish</a:t>
                </a:r>
                <a:r>
                  <a:rPr lang="pt-PT" sz="1600" dirty="0" smtClean="0">
                    <a:latin typeface="+mn-lt"/>
                  </a:rPr>
                  <a:t> Sea</a:t>
                </a: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600" dirty="0" smtClean="0">
                  <a:latin typeface="+mn-lt"/>
                </a:endParaRP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sz="1600" b="1" dirty="0" smtClean="0">
                    <a:latin typeface="+mn-lt"/>
                  </a:rPr>
                  <a:t>Southern context </a:t>
                </a:r>
                <a:r>
                  <a:rPr lang="pt-PT" sz="1600" dirty="0" smtClean="0">
                    <a:latin typeface="+mn-lt"/>
                  </a:rPr>
                  <a:t>(PT </a:t>
                </a:r>
                <a:r>
                  <a:rPr lang="pt-PT" sz="1600" dirty="0">
                    <a:latin typeface="+mn-lt"/>
                  </a:rPr>
                  <a:t>– </a:t>
                </a:r>
                <a:r>
                  <a:rPr lang="pt-PT" sz="1600" dirty="0" smtClean="0">
                    <a:latin typeface="+mn-lt"/>
                  </a:rPr>
                  <a:t>ES)</a:t>
                </a: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PT" sz="1600" dirty="0" smtClean="0">
                    <a:latin typeface="+mn-lt"/>
                  </a:rPr>
                  <a:t>	Algarve – </a:t>
                </a:r>
                <a:r>
                  <a:rPr lang="pt-PT" sz="1600" dirty="0" err="1" smtClean="0">
                    <a:latin typeface="+mn-lt"/>
                  </a:rPr>
                  <a:t>Bay</a:t>
                </a:r>
                <a:r>
                  <a:rPr lang="pt-PT" sz="1600" dirty="0" smtClean="0">
                    <a:latin typeface="+mn-lt"/>
                  </a:rPr>
                  <a:t> of Cádiz</a:t>
                </a:r>
                <a:endParaRPr lang="pt-PT" sz="1200" dirty="0">
                  <a:latin typeface="+mn-lt"/>
                </a:endParaRPr>
              </a:p>
              <a:p>
                <a:pPr marL="5400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 dirty="0">
                  <a:latin typeface="+mn-lt"/>
                </a:endParaRPr>
              </a:p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PT" sz="1600" dirty="0">
                  <a:latin typeface="+mn-lt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132733" y="2983849"/>
                <a:ext cx="288925" cy="360363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131840" y="3560236"/>
                <a:ext cx="288925" cy="360363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5185644" y="2228511"/>
            <a:ext cx="754831" cy="2863469"/>
            <a:chOff x="5185644" y="2228511"/>
            <a:chExt cx="754831" cy="2863469"/>
          </a:xfrm>
        </p:grpSpPr>
        <p:sp>
          <p:nvSpPr>
            <p:cNvPr id="42" name="Oval 41"/>
            <p:cNvSpPr/>
            <p:nvPr/>
          </p:nvSpPr>
          <p:spPr>
            <a:xfrm rot="5400000">
              <a:off x="5615831" y="2192792"/>
              <a:ext cx="288925" cy="3603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221363" y="4767336"/>
              <a:ext cx="288925" cy="3603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1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4752528" cy="576064"/>
          </a:xfrm>
        </p:spPr>
        <p:txBody>
          <a:bodyPr>
            <a:normAutofit/>
          </a:bodyPr>
          <a:lstStyle/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GAINING LEGITIMACY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2699792" y="2204864"/>
            <a:ext cx="6840760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36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Sensitivity to national MSP competences</a:t>
            </a:r>
          </a:p>
          <a:p>
            <a:pPr marL="457200" indent="-360000">
              <a:spcBef>
                <a:spcPct val="20000"/>
              </a:spcBef>
              <a:defRPr/>
            </a:pPr>
            <a:endParaRPr lang="en-US" sz="2400" b="1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36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Project brief: “greatest possible involvement of relevant authorities”</a:t>
            </a:r>
          </a:p>
          <a:p>
            <a:pPr marL="457200" indent="-360000">
              <a:spcBef>
                <a:spcPct val="20000"/>
              </a:spcBef>
              <a:defRPr/>
            </a:pPr>
            <a:endParaRPr lang="en-GB" sz="2400" b="1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36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Bilateral stakeholder engagement</a:t>
            </a:r>
            <a:endParaRPr lang="en-US" sz="2400" b="1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  <p:pic>
        <p:nvPicPr>
          <p:cNvPr id="8" name="Picture 8" descr="arrasto - shutterstock">
            <a:hlinkClick r:id="rId4" tooltip="arrasto - shutterstock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r="6116"/>
          <a:stretch/>
        </p:blipFill>
        <p:spPr bwMode="auto">
          <a:xfrm>
            <a:off x="360319" y="2780928"/>
            <a:ext cx="2192439" cy="1493490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6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2" name="Picture 8" descr="C:\Documents and Settings\PMachado\Ambiente de trabalho\Marine%20biodiversity_UALG_Jorge%20Goncalves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9" y="4374695"/>
            <a:ext cx="2195457" cy="164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" y="1246778"/>
            <a:ext cx="2195457" cy="145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1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4680520" cy="576064"/>
          </a:xfrm>
        </p:spPr>
        <p:txBody>
          <a:bodyPr>
            <a:normAutofit/>
          </a:bodyPr>
          <a:lstStyle/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MSP PROCESS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Marcador de Posição de Conteúdo 2"/>
          <p:cNvSpPr txBox="1">
            <a:spLocks/>
          </p:cNvSpPr>
          <p:nvPr/>
        </p:nvSpPr>
        <p:spPr>
          <a:xfrm>
            <a:off x="3131840" y="1197546"/>
            <a:ext cx="5544616" cy="53285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Conceptual framework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legal, technical and stakeholder aspects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Initial assessment and selection of pilot areas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Developing MSP outcomes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Setting objectives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Data-gathering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Analysing  context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Geographical representation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Developing options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Stakeholder engagement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Evaluation</a:t>
            </a:r>
          </a:p>
          <a:p>
            <a:pPr marL="457200" indent="-45720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Communication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endParaRPr lang="pt-PT" sz="20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  <p:pic>
        <p:nvPicPr>
          <p:cNvPr id="6" name="Picture 5" descr="CH watrerfrontofsternmarisa.jpg"/>
          <p:cNvPicPr>
            <a:picLocks noChangeAspect="1"/>
          </p:cNvPicPr>
          <p:nvPr/>
        </p:nvPicPr>
        <p:blipFill rotWithShape="1">
          <a:blip r:embed="rId4" cstate="print"/>
          <a:srcRect l="521"/>
          <a:stretch/>
        </p:blipFill>
        <p:spPr>
          <a:xfrm>
            <a:off x="530330" y="2839273"/>
            <a:ext cx="2376263" cy="1791521"/>
          </a:xfrm>
          <a:prstGeom prst="rect">
            <a:avLst/>
          </a:prstGeom>
        </p:spPr>
      </p:pic>
      <p:pic>
        <p:nvPicPr>
          <p:cNvPr id="7" name="Picture 8" descr="shi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43146"/>
            <a:ext cx="2376264" cy="17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7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87" y="1142746"/>
            <a:ext cx="2388696" cy="158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trela de 5 pontas 2"/>
          <p:cNvSpPr/>
          <p:nvPr/>
        </p:nvSpPr>
        <p:spPr>
          <a:xfrm>
            <a:off x="3131840" y="2403421"/>
            <a:ext cx="288032" cy="2334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253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MARITIME SPATIAL PLANNING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8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026" name="Picture 2" descr="http://otempoquehadevir.files.wordpress.com/2010/11/aqua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8015"/>
            <a:ext cx="2244378" cy="135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2843808" y="1319064"/>
            <a:ext cx="5688632" cy="290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14400" lvl="1" indent="-457200">
              <a:spcBef>
                <a:spcPct val="20000"/>
              </a:spcBef>
              <a:defRPr/>
            </a:pP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4572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Potential key </a:t>
            </a:r>
            <a:r>
              <a:rPr lang="en-GB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transboundary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issues</a:t>
            </a:r>
          </a:p>
          <a:p>
            <a:pPr marL="914400" lvl="1" indent="-457200">
              <a:spcBef>
                <a:spcPct val="200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Blue </a:t>
            </a:r>
            <a:r>
              <a:rPr lang="en-GB" sz="2000" dirty="0">
                <a:solidFill>
                  <a:srgbClr val="376092"/>
                </a:solidFill>
                <a:latin typeface="Trebuchet MS" pitchFamily="34" charset="0"/>
              </a:rPr>
              <a:t>G</a:t>
            </a: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row </a:t>
            </a:r>
          </a:p>
          <a:p>
            <a:pPr marL="914400" lvl="1" indent="-457200">
              <a:spcBef>
                <a:spcPct val="200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Exploitation </a:t>
            </a:r>
            <a:r>
              <a:rPr lang="en-GB" sz="2000" dirty="0">
                <a:solidFill>
                  <a:srgbClr val="376092"/>
                </a:solidFill>
                <a:latin typeface="Trebuchet MS" pitchFamily="34" charset="0"/>
              </a:rPr>
              <a:t>of </a:t>
            </a: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living and non-living </a:t>
            </a:r>
            <a:r>
              <a:rPr lang="en-GB" sz="2000" dirty="0">
                <a:solidFill>
                  <a:srgbClr val="376092"/>
                </a:solidFill>
                <a:latin typeface="Trebuchet MS" pitchFamily="34" charset="0"/>
              </a:rPr>
              <a:t>natural marine </a:t>
            </a: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resources</a:t>
            </a:r>
            <a:endParaRPr lang="en-GB" sz="2000" dirty="0">
              <a:solidFill>
                <a:srgbClr val="376092"/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Recreational activities</a:t>
            </a:r>
            <a:endParaRPr lang="en-US" sz="2000" dirty="0">
              <a:solidFill>
                <a:srgbClr val="376092"/>
              </a:solidFill>
              <a:latin typeface="Trebuchet MS" pitchFamily="34" charset="0"/>
            </a:endParaRPr>
          </a:p>
        </p:txBody>
      </p:sp>
      <p:pic>
        <p:nvPicPr>
          <p:cNvPr id="1030" name="Picture 6" descr="http://ipt.olhares.com/data/big/554/55493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584359"/>
            <a:ext cx="2584548" cy="166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1.gstatic.com/images?q=tbn:ANd9GcRkHGvdhTH5khj-LbHaBRR0C0NkwVLVHhgLzgq0wLwjgILQf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83" y="4584359"/>
            <a:ext cx="2206777" cy="16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00183"/>
            <a:ext cx="2244378" cy="145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4" y="4584359"/>
            <a:ext cx="2230620" cy="16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3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24536" cy="576064"/>
          </a:xfrm>
        </p:spPr>
        <p:txBody>
          <a:bodyPr>
            <a:noAutofit/>
          </a:bodyPr>
          <a:lstStyle/>
          <a:p>
            <a:pPr algn="l"/>
            <a:r>
              <a:rPr lang="pt-PT" sz="2000" b="1" i="1" dirty="0" smtClean="0">
                <a:solidFill>
                  <a:schemeClr val="bg1"/>
                </a:solidFill>
                <a:latin typeface="Trebuchet MS" pitchFamily="34" charset="0"/>
              </a:rPr>
              <a:t>MARITIME SPATIAL PLANNING</a:t>
            </a:r>
            <a:endParaRPr lang="pt-PT" sz="2000" b="1" i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6997" y="6453336"/>
            <a:ext cx="510071" cy="365123"/>
          </a:xfrm>
        </p:spPr>
        <p:txBody>
          <a:bodyPr/>
          <a:lstStyle/>
          <a:p>
            <a:fld id="{F0368195-B74D-449C-82E6-E58AFF868842}" type="slidenum">
              <a:rPr lang="pt-PT" sz="2400" b="1" smtClean="0">
                <a:solidFill>
                  <a:schemeClr val="bg1"/>
                </a:solidFill>
                <a:latin typeface="Traditional Arabic" pitchFamily="18" charset="-78"/>
                <a:cs typeface="Traditional Arabic" pitchFamily="18" charset="-78"/>
              </a:rPr>
              <a:t>9</a:t>
            </a:fld>
            <a:endParaRPr lang="pt-PT" sz="2400" b="1" dirty="0">
              <a:solidFill>
                <a:schemeClr val="bg1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2843808" y="1319064"/>
            <a:ext cx="5328592" cy="3406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914400" lvl="1" indent="-457200">
              <a:spcBef>
                <a:spcPct val="20000"/>
              </a:spcBef>
              <a:defRPr/>
            </a:pPr>
            <a:endParaRPr lang="en-GB" sz="2000" dirty="0" smtClean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457200" indent="-4572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Potential key </a:t>
            </a:r>
            <a:r>
              <a:rPr lang="en-GB" sz="2400" b="1" dirty="0" err="1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transboundary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issues (south area Guadiana – Cadiz Bay)</a:t>
            </a:r>
          </a:p>
          <a:p>
            <a:pPr marL="914400" lvl="1" indent="-457200">
              <a:spcBef>
                <a:spcPct val="20000"/>
              </a:spcBef>
              <a:defRPr/>
            </a:pPr>
            <a:endParaRPr lang="en-GB" sz="2000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Natural Values and biodiversity</a:t>
            </a:r>
            <a:endParaRPr lang="en-GB" sz="2000" dirty="0">
              <a:solidFill>
                <a:srgbClr val="376092"/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Aquaculture</a:t>
            </a:r>
            <a:endParaRPr lang="en-GB" sz="2000" dirty="0">
              <a:solidFill>
                <a:srgbClr val="376092"/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Non living Natural Resources</a:t>
            </a: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Fisheries and port activity</a:t>
            </a:r>
            <a:endParaRPr lang="en-GB" sz="2000" dirty="0">
              <a:solidFill>
                <a:srgbClr val="376092"/>
              </a:solidFill>
              <a:latin typeface="Trebuchet MS" pitchFamily="34" charset="0"/>
            </a:endParaRPr>
          </a:p>
          <a:p>
            <a:pPr marL="914400" lvl="1" indent="-457200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GB" sz="2000" dirty="0" smtClean="0">
                <a:solidFill>
                  <a:srgbClr val="376092"/>
                </a:solidFill>
                <a:latin typeface="Trebuchet MS" pitchFamily="34" charset="0"/>
              </a:rPr>
              <a:t>Tourism and recreational activities</a:t>
            </a:r>
            <a:endParaRPr lang="en-US" sz="2000" dirty="0">
              <a:solidFill>
                <a:srgbClr val="376092"/>
              </a:solidFill>
              <a:latin typeface="Trebuchet MS" pitchFamily="34" charset="0"/>
            </a:endParaRPr>
          </a:p>
        </p:txBody>
      </p:sp>
      <p:pic>
        <p:nvPicPr>
          <p:cNvPr id="1030" name="Picture 6" descr="http://ipt.olhares.com/data/big/554/55493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73" y="5270391"/>
            <a:ext cx="2736304" cy="13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Documents and Settings\PMachado\Ambiente de trabalho\Marine%20biodiversity_UALG_Jorge%20Goncalves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5" b="8996"/>
          <a:stretch>
            <a:fillRect/>
          </a:stretch>
        </p:blipFill>
        <p:spPr bwMode="auto">
          <a:xfrm>
            <a:off x="437943" y="2204864"/>
            <a:ext cx="2213149" cy="18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Documents and Settings\PMachado\Ambiente de trabalho\Olha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3" y="908720"/>
            <a:ext cx="2213149" cy="14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 b="14460"/>
          <a:stretch>
            <a:fillRect/>
          </a:stretch>
        </p:blipFill>
        <p:spPr bwMode="auto">
          <a:xfrm>
            <a:off x="2412080" y="5270391"/>
            <a:ext cx="2880000" cy="136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5" y="5085184"/>
            <a:ext cx="2244378" cy="145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2" y="3645024"/>
            <a:ext cx="2230620" cy="165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4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571</Words>
  <Application>Microsoft Office PowerPoint</Application>
  <PresentationFormat>Apresentação no Ecrã (4:3)</PresentationFormat>
  <Paragraphs>326</Paragraphs>
  <Slides>13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dos diapositivos</vt:lpstr>
      </vt:variant>
      <vt:variant>
        <vt:i4>13</vt:i4>
      </vt:variant>
    </vt:vector>
  </HeadingPairs>
  <TitlesOfParts>
    <vt:vector size="16" baseType="lpstr">
      <vt:lpstr>Tema do Office</vt:lpstr>
      <vt:lpstr>6_Tema do Office</vt:lpstr>
      <vt:lpstr>9_Tema do Office</vt:lpstr>
      <vt:lpstr>Apresentação do PowerPoint</vt:lpstr>
      <vt:lpstr>A NEW PROJECT IN THE ATLANTIC REGION</vt:lpstr>
      <vt:lpstr>EUROPEAN UNION POLICY</vt:lpstr>
      <vt:lpstr>REGIONAL FRAMEWORK, LOCAL FLEXIBILITY</vt:lpstr>
      <vt:lpstr>SELECTED PILOT AREAS</vt:lpstr>
      <vt:lpstr>GAINING LEGITIMACY</vt:lpstr>
      <vt:lpstr>MSP PROCESS</vt:lpstr>
      <vt:lpstr>MARITIME SPATIAL PLANNING</vt:lpstr>
      <vt:lpstr>MARITIME SPATIAL PLANNING</vt:lpstr>
      <vt:lpstr>SELECTED PILOT AREAS</vt:lpstr>
      <vt:lpstr>PLANNING</vt:lpstr>
      <vt:lpstr>Apresentação do PowerPoint</vt:lpstr>
      <vt:lpstr>Apresentação do PowerPoint</vt:lpstr>
    </vt:vector>
  </TitlesOfParts>
  <Company>IPTM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Intituion</dc:title>
  <dc:creator>PMachado</dc:creator>
  <cp:lastModifiedBy>MAlmodovar</cp:lastModifiedBy>
  <cp:revision>158</cp:revision>
  <dcterms:created xsi:type="dcterms:W3CDTF">2013-01-29T11:33:07Z</dcterms:created>
  <dcterms:modified xsi:type="dcterms:W3CDTF">2013-05-02T21:05:56Z</dcterms:modified>
</cp:coreProperties>
</file>